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4" r:id="rId4"/>
    <p:sldId id="269" r:id="rId5"/>
    <p:sldId id="268" r:id="rId6"/>
    <p:sldId id="260" r:id="rId7"/>
    <p:sldId id="259" r:id="rId8"/>
    <p:sldId id="266" r:id="rId9"/>
    <p:sldId id="274" r:id="rId10"/>
    <p:sldId id="265" r:id="rId11"/>
    <p:sldId id="271" r:id="rId12"/>
    <p:sldId id="262" r:id="rId13"/>
    <p:sldId id="272" r:id="rId14"/>
    <p:sldId id="263" r:id="rId15"/>
    <p:sldId id="273" r:id="rId16"/>
  </p:sldIdLst>
  <p:sldSz cx="9144000" cy="5145088"/>
  <p:notesSz cx="6858000" cy="9144000"/>
  <p:embeddedFontLst>
    <p:embeddedFont>
      <p:font typeface="Nunito Sans" pitchFamily="2" charset="77"/>
      <p:regular r:id="rId17"/>
      <p:bold r:id="rId18"/>
      <p:italic r:id="rId19"/>
      <p:boldItalic r:id="rId20"/>
    </p:embeddedFont>
    <p:embeddedFont>
      <p:font typeface="Nunito Sans Bold" pitchFamily="2" charset="77"/>
      <p:regular r:id="rId21"/>
      <p:bold r:id="rId22"/>
    </p:embeddedFont>
    <p:embeddedFont>
      <p:font typeface="Nunito Sans Heavy"/>
      <p:regular r:id="rId23"/>
      <p:bold r:id="rId24"/>
    </p:embeddedFont>
  </p:embeddedFontLst>
  <p:defaultTextStyle>
    <a:defPPr>
      <a:defRPr lang="en-US"/>
    </a:defPPr>
    <a:lvl1pPr marL="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44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43" autoAdjust="0"/>
    <p:restoredTop sz="94589" autoAdjust="0"/>
  </p:normalViewPr>
  <p:slideViewPr>
    <p:cSldViewPr>
      <p:cViewPr varScale="1">
        <p:scale>
          <a:sx n="147" d="100"/>
          <a:sy n="147" d="100"/>
        </p:scale>
        <p:origin x="200" y="304"/>
      </p:cViewPr>
      <p:guideLst>
        <p:guide orient="horz" pos="108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065542"/>
            <a:ext cx="3886200" cy="73523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943700"/>
            <a:ext cx="3200400" cy="87657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7" y="2204130"/>
            <a:ext cx="3886200" cy="681248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7" y="1453805"/>
            <a:ext cx="3886200" cy="750325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800347"/>
            <a:ext cx="2019300" cy="226368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4100" y="800347"/>
            <a:ext cx="2019300" cy="226368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767793"/>
            <a:ext cx="2020094" cy="319980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087773"/>
            <a:ext cx="2020094" cy="197625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13" y="767793"/>
            <a:ext cx="2020888" cy="319980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13" y="1087773"/>
            <a:ext cx="2020888" cy="197625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36567"/>
            <a:ext cx="1504157" cy="581204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25" y="136567"/>
            <a:ext cx="2555875" cy="292746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717772"/>
            <a:ext cx="1504157" cy="2346256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44" y="2401041"/>
            <a:ext cx="2743200" cy="283456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144" y="306482"/>
            <a:ext cx="2743200" cy="2058035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44" y="2684498"/>
            <a:ext cx="2743200" cy="402555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0" y="137362"/>
            <a:ext cx="1028700" cy="29266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362"/>
            <a:ext cx="3009900" cy="292666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37362"/>
            <a:ext cx="4114800" cy="571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800347"/>
            <a:ext cx="4114800" cy="2263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3179156"/>
            <a:ext cx="1066800" cy="1826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" y="3179156"/>
            <a:ext cx="1447800" cy="1826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" y="3179156"/>
            <a:ext cx="1066800" cy="1826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indent="-142875" algn="l" defTabSz="4572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164271" y="1863466"/>
            <a:ext cx="2815459" cy="1418157"/>
          </a:xfrm>
          <a:custGeom>
            <a:avLst/>
            <a:gdLst/>
            <a:ahLst/>
            <a:cxnLst/>
            <a:rect l="l" t="t" r="r" b="b"/>
            <a:pathLst>
              <a:path w="5630918" h="2836314">
                <a:moveTo>
                  <a:pt x="0" y="0"/>
                </a:moveTo>
                <a:lnTo>
                  <a:pt x="5630918" y="0"/>
                </a:lnTo>
                <a:lnTo>
                  <a:pt x="5630918" y="2836314"/>
                </a:lnTo>
                <a:lnTo>
                  <a:pt x="0" y="28363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3A71BC8F-7783-57DF-23A6-4381304F2B25}"/>
              </a:ext>
            </a:extLst>
          </p:cNvPr>
          <p:cNvSpPr txBox="1"/>
          <p:nvPr/>
        </p:nvSpPr>
        <p:spPr>
          <a:xfrm>
            <a:off x="304800" y="286544"/>
            <a:ext cx="1377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" b="1" dirty="0">
                <a:latin typeface="Arial" panose="020B0604020202020204" pitchFamily="34" charset="0"/>
                <a:cs typeface="Arial" panose="020B0604020202020204" pitchFamily="34" charset="0"/>
              </a:rPr>
              <a:t>PLANTILLA DE PRESENTACIÓN </a:t>
            </a:r>
          </a:p>
          <a:p>
            <a:r>
              <a:rPr lang="es-ES" sz="500" dirty="0">
                <a:latin typeface="Arial" panose="020B0604020202020204" pitchFamily="34" charset="0"/>
                <a:cs typeface="Arial" panose="020B0604020202020204" pitchFamily="34" charset="0"/>
              </a:rPr>
              <a:t>Código: E-OT-041</a:t>
            </a:r>
          </a:p>
          <a:p>
            <a:r>
              <a:rPr lang="es-ES" sz="500" dirty="0">
                <a:latin typeface="Arial" panose="020B0604020202020204" pitchFamily="34" charset="0"/>
                <a:cs typeface="Arial" panose="020B0604020202020204" pitchFamily="34" charset="0"/>
              </a:rPr>
              <a:t>Versión: 15</a:t>
            </a:r>
            <a:br>
              <a:rPr lang="es-ES" sz="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500" dirty="0">
                <a:latin typeface="Arial" panose="020B0604020202020204" pitchFamily="34" charset="0"/>
                <a:cs typeface="Arial" panose="020B0604020202020204" pitchFamily="34" charset="0"/>
              </a:rPr>
              <a:t>Fecha: Julio 23 de 2024</a:t>
            </a:r>
          </a:p>
        </p:txBody>
      </p:sp>
      <p:pic>
        <p:nvPicPr>
          <p:cNvPr id="5" name="Imagen 5">
            <a:extLst>
              <a:ext uri="{FF2B5EF4-FFF2-40B4-BE49-F238E27FC236}">
                <a16:creationId xmlns:a16="http://schemas.microsoft.com/office/drawing/2014/main" id="{2AF34FB3-2108-423C-066E-3751ECDCE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163207"/>
            <a:ext cx="723900" cy="7048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15144"/>
            <a:ext cx="9144000" cy="4114800"/>
            <a:chOff x="0" y="0"/>
            <a:chExt cx="4816593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167467"/>
            </a:xfrm>
            <a:custGeom>
              <a:avLst/>
              <a:gdLst/>
              <a:ahLst/>
              <a:cxnLst/>
              <a:rect l="l" t="t" r="r" b="b"/>
              <a:pathLst>
                <a:path w="4816592" h="2167467">
                  <a:moveTo>
                    <a:pt x="0" y="0"/>
                  </a:moveTo>
                  <a:lnTo>
                    <a:pt x="4816592" y="0"/>
                  </a:lnTo>
                  <a:lnTo>
                    <a:pt x="4816592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ECB01"/>
            </a:solidFill>
          </p:spPr>
          <p:txBody>
            <a:bodyPr/>
            <a:lstStyle/>
            <a:p>
              <a:endParaRPr lang="en-US" sz="45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2205567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45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28600" y="1696244"/>
            <a:ext cx="8915398" cy="22313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400"/>
              </a:spcAft>
            </a:pPr>
            <a:r>
              <a:rPr lang="en-US" sz="3000" spc="-198" dirty="0" err="1">
                <a:solidFill>
                  <a:schemeClr val="accent1">
                    <a:lumMod val="75000"/>
                  </a:schemeClr>
                </a:solidFill>
                <a:latin typeface="Nunito Sans Bold"/>
              </a:rPr>
              <a:t>Convocatoria</a:t>
            </a:r>
            <a:r>
              <a:rPr lang="en-US" sz="3000" spc="-198" dirty="0">
                <a:solidFill>
                  <a:schemeClr val="accent1">
                    <a:lumMod val="75000"/>
                  </a:schemeClr>
                </a:solidFill>
                <a:latin typeface="Nunito Sans Bold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400"/>
              </a:spcAft>
            </a:pPr>
            <a:r>
              <a:rPr lang="es-CO" sz="3000" b="1" spc="-198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Programa de Alistamiento para la Inversión</a:t>
            </a:r>
          </a:p>
          <a:p>
            <a:pPr algn="ctr">
              <a:lnSpc>
                <a:spcPct val="115000"/>
              </a:lnSpc>
              <a:spcAft>
                <a:spcPts val="400"/>
              </a:spcAft>
            </a:pPr>
            <a:r>
              <a:rPr lang="es-CO" sz="3000" spc="-198" dirty="0">
                <a:solidFill>
                  <a:schemeClr val="accent1">
                    <a:lumMod val="75000"/>
                  </a:schemeClr>
                </a:solidFill>
                <a:latin typeface="Nunito Sans Bold"/>
              </a:rPr>
              <a:t>Swisscontact</a:t>
            </a:r>
          </a:p>
          <a:p>
            <a:pPr>
              <a:lnSpc>
                <a:spcPts val="3564"/>
              </a:lnSpc>
            </a:pPr>
            <a:endParaRPr lang="en-US" sz="3600" spc="-198" dirty="0">
              <a:solidFill>
                <a:schemeClr val="accent1">
                  <a:lumMod val="75000"/>
                </a:schemeClr>
              </a:solidFill>
              <a:latin typeface="Nunito Sans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3886200" y="1447299"/>
            <a:ext cx="4800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>
                <a:latin typeface="Nunito Sans" panose="020B0604020202020204" charset="0"/>
              </a:rPr>
              <a:t>APC-Colombia </a:t>
            </a:r>
            <a:r>
              <a:rPr lang="es-ES" sz="1400" dirty="0" err="1">
                <a:latin typeface="Nunito Sans" panose="020B0604020202020204" charset="0"/>
              </a:rPr>
              <a:t>TeProyecta</a:t>
            </a:r>
            <a:r>
              <a:rPr lang="es-ES" sz="1400" dirty="0">
                <a:latin typeface="Nunito Sans" panose="020B0604020202020204" charset="0"/>
              </a:rPr>
              <a:t> es el programa integral y oficial de acompañamiento a convocatorias de proyectos a ser subvencionados por la cooperación internacional, con dos propósitos principales: </a:t>
            </a:r>
          </a:p>
          <a:p>
            <a:endParaRPr lang="es-ES" sz="1400" dirty="0">
              <a:latin typeface="Nunito Sans" panose="020B0604020202020204" charset="0"/>
            </a:endParaRPr>
          </a:p>
          <a:p>
            <a:r>
              <a:rPr lang="es-ES" sz="1400" dirty="0">
                <a:latin typeface="Nunito Sans" panose="020B0604020202020204" charset="0"/>
              </a:rPr>
              <a:t>•Brindar el servicio de divulgación de convocatorias internacionales a los cooperantes y organizaciones oferentes. </a:t>
            </a:r>
          </a:p>
          <a:p>
            <a:endParaRPr lang="es-ES" sz="1400" dirty="0">
              <a:latin typeface="Nunito Sans" panose="020B0604020202020204" charset="0"/>
            </a:endParaRPr>
          </a:p>
          <a:p>
            <a:r>
              <a:rPr lang="es-ES" sz="1400" dirty="0">
                <a:latin typeface="Nunito Sans" panose="020B0604020202020204" charset="0"/>
              </a:rPr>
              <a:t>•Brindar un valor agregado a las organizaciones que deseen presentarse, brindando información y apoyo en la estructuración de los proyectos a presentar.</a:t>
            </a:r>
            <a:endParaRPr lang="es-CO" sz="1400" dirty="0">
              <a:latin typeface="Nunito Sans" panose="020B060402020202020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048544"/>
            <a:ext cx="3652899" cy="35433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7B08A117-91E1-9C82-4BC8-335843DEB5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400" y="134144"/>
            <a:ext cx="1451264" cy="800100"/>
          </a:xfrm>
          <a:prstGeom prst="rect">
            <a:avLst/>
          </a:prstGeom>
        </p:spPr>
      </p:pic>
      <p:sp>
        <p:nvSpPr>
          <p:cNvPr id="4" name="Freeform 5">
            <a:extLst>
              <a:ext uri="{FF2B5EF4-FFF2-40B4-BE49-F238E27FC236}">
                <a16:creationId xmlns:a16="http://schemas.microsoft.com/office/drawing/2014/main" id="{310F3107-875A-6E78-D032-19DF96EE5FE5}"/>
              </a:ext>
            </a:extLst>
          </p:cNvPr>
          <p:cNvSpPr/>
          <p:nvPr/>
        </p:nvSpPr>
        <p:spPr>
          <a:xfrm>
            <a:off x="207693" y="225380"/>
            <a:ext cx="1152471" cy="580504"/>
          </a:xfrm>
          <a:custGeom>
            <a:avLst/>
            <a:gdLst/>
            <a:ahLst/>
            <a:cxnLst/>
            <a:rect l="l" t="t" r="r" b="b"/>
            <a:pathLst>
              <a:path w="2304941" h="1161007">
                <a:moveTo>
                  <a:pt x="0" y="0"/>
                </a:moveTo>
                <a:lnTo>
                  <a:pt x="2304941" y="0"/>
                </a:lnTo>
                <a:lnTo>
                  <a:pt x="2304941" y="1161007"/>
                </a:lnTo>
                <a:lnTo>
                  <a:pt x="0" y="11610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</p:spTree>
    <p:extLst>
      <p:ext uri="{BB962C8B-B14F-4D97-AF65-F5344CB8AC3E}">
        <p14:creationId xmlns:p14="http://schemas.microsoft.com/office/powerpoint/2010/main" val="2984569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0955" y="5014503"/>
            <a:ext cx="9206865" cy="129791"/>
            <a:chOff x="0" y="0"/>
            <a:chExt cx="4849707" cy="683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49707" cy="68367"/>
            </a:xfrm>
            <a:custGeom>
              <a:avLst/>
              <a:gdLst/>
              <a:ahLst/>
              <a:cxnLst/>
              <a:rect l="l" t="t" r="r" b="b"/>
              <a:pathLst>
                <a:path w="4849707" h="68367">
                  <a:moveTo>
                    <a:pt x="0" y="0"/>
                  </a:moveTo>
                  <a:lnTo>
                    <a:pt x="4849707" y="0"/>
                  </a:lnTo>
                  <a:lnTo>
                    <a:pt x="4849707" y="68367"/>
                  </a:lnTo>
                  <a:lnTo>
                    <a:pt x="0" y="68367"/>
                  </a:lnTo>
                  <a:close/>
                </a:path>
              </a:pathLst>
            </a:custGeom>
            <a:solidFill>
              <a:srgbClr val="FECB01"/>
            </a:solidFill>
          </p:spPr>
          <p:txBody>
            <a:bodyPr/>
            <a:lstStyle/>
            <a:p>
              <a:endParaRPr lang="en-US" sz="45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49707" cy="106467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450"/>
            </a:p>
          </p:txBody>
        </p:sp>
      </p:grpSp>
      <p:sp>
        <p:nvSpPr>
          <p:cNvPr id="5" name="Freeform 5"/>
          <p:cNvSpPr/>
          <p:nvPr/>
        </p:nvSpPr>
        <p:spPr>
          <a:xfrm>
            <a:off x="207693" y="225380"/>
            <a:ext cx="1152471" cy="580504"/>
          </a:xfrm>
          <a:custGeom>
            <a:avLst/>
            <a:gdLst/>
            <a:ahLst/>
            <a:cxnLst/>
            <a:rect l="l" t="t" r="r" b="b"/>
            <a:pathLst>
              <a:path w="2304941" h="1161007">
                <a:moveTo>
                  <a:pt x="0" y="0"/>
                </a:moveTo>
                <a:lnTo>
                  <a:pt x="2304941" y="0"/>
                </a:lnTo>
                <a:lnTo>
                  <a:pt x="2304941" y="1161007"/>
                </a:lnTo>
                <a:lnTo>
                  <a:pt x="0" y="11610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7" name="TextBox 7"/>
          <p:cNvSpPr txBox="1"/>
          <p:nvPr/>
        </p:nvSpPr>
        <p:spPr>
          <a:xfrm>
            <a:off x="685800" y="1429544"/>
            <a:ext cx="4953000" cy="2585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endParaRPr lang="es-MX" sz="1200" dirty="0">
              <a:latin typeface="Nunito Sans" panose="020B0604020202020204" charset="0"/>
            </a:endParaRPr>
          </a:p>
          <a:p>
            <a:pPr algn="just"/>
            <a:r>
              <a:rPr lang="es-MX" sz="1200" dirty="0">
                <a:latin typeface="Nunito Sans" panose="020B0604020202020204" charset="0"/>
              </a:rPr>
              <a:t>Es una organización pionera de vanguardia en la implementación de proyectos de desarrollo internacional con más 60 años de experiencia. </a:t>
            </a:r>
          </a:p>
          <a:p>
            <a:pPr algn="just"/>
            <a:endParaRPr lang="es-MX" sz="1200" b="1" dirty="0">
              <a:latin typeface="Nunito Sans" panose="020B0604020202020204" charset="0"/>
            </a:endParaRPr>
          </a:p>
          <a:p>
            <a:pPr algn="just"/>
            <a:r>
              <a:rPr lang="es-MX" sz="1200" dirty="0">
                <a:latin typeface="Nunito Sans" panose="020B0604020202020204" charset="0"/>
              </a:rPr>
              <a:t>Promueve el desarrollo inclusivo desde los ámbitos económico, social y medioambiental, con el propósito de hacer una contribución significativa a la prosperidad sostenible y generalizada de las economías emergentes y en desarrollo. </a:t>
            </a:r>
          </a:p>
          <a:p>
            <a:pPr algn="just"/>
            <a:endParaRPr lang="es-MX" sz="1200" dirty="0">
              <a:latin typeface="Nunito Sans" panose="020B0604020202020204" charset="0"/>
            </a:endParaRPr>
          </a:p>
          <a:p>
            <a:pPr algn="just"/>
            <a:endParaRPr lang="es-MX" sz="1200" dirty="0">
              <a:latin typeface="Nunito Sans" panose="020B0604020202020204" charset="0"/>
            </a:endParaRPr>
          </a:p>
          <a:p>
            <a:pPr algn="just"/>
            <a:endParaRPr lang="es-MX" sz="1200" dirty="0">
              <a:latin typeface="Nunito Sans" panose="020B0604020202020204" charset="0"/>
            </a:endParaRPr>
          </a:p>
          <a:p>
            <a:pPr algn="just"/>
            <a:r>
              <a:rPr lang="es-MX" sz="1200" dirty="0">
                <a:latin typeface="Nunito Sans" panose="020B0604020202020204" charset="0"/>
              </a:rPr>
              <a:t>Hemos implementado más de 130 proyectos en 41 países en América Latina, África, Asia y Europa del este, promoviendo el crecimiento económico inclusivo y la sostenibilidad ambiental</a:t>
            </a:r>
            <a:endParaRPr lang="es-CO" sz="1200" dirty="0">
              <a:latin typeface="Nunito Sans" panose="020B060402020202020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73F2657-93A4-54AB-3437-6EACA0CBE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163207"/>
            <a:ext cx="723900" cy="704850"/>
          </a:xfrm>
          <a:prstGeom prst="rect">
            <a:avLst/>
          </a:prstGeom>
        </p:spPr>
      </p:pic>
      <p:sp>
        <p:nvSpPr>
          <p:cNvPr id="9" name="TextBox 6">
            <a:extLst>
              <a:ext uri="{FF2B5EF4-FFF2-40B4-BE49-F238E27FC236}">
                <a16:creationId xmlns:a16="http://schemas.microsoft.com/office/drawing/2014/main" id="{B90A2370-A6A1-0142-9DE8-5533D5C3FF5E}"/>
              </a:ext>
            </a:extLst>
          </p:cNvPr>
          <p:cNvSpPr txBox="1"/>
          <p:nvPr/>
        </p:nvSpPr>
        <p:spPr>
          <a:xfrm>
            <a:off x="1918627" y="364629"/>
            <a:ext cx="5306745" cy="2904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10"/>
              </a:lnSpc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Nunito Sans Heavy"/>
              </a:rPr>
              <a:t>FUNDACIÓN SWISSCONTACT</a:t>
            </a:r>
          </a:p>
        </p:txBody>
      </p:sp>
      <p:pic>
        <p:nvPicPr>
          <p:cNvPr id="10" name="Picture 9" descr="Swisscontact | Zürich">
            <a:extLst>
              <a:ext uri="{FF2B5EF4-FFF2-40B4-BE49-F238E27FC236}">
                <a16:creationId xmlns:a16="http://schemas.microsoft.com/office/drawing/2014/main" id="{DC6347F5-8AB3-9E1C-0B3A-7FAF1C9131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3710" y="867708"/>
            <a:ext cx="2832100" cy="2832100"/>
          </a:xfrm>
          <a:prstGeom prst="rect">
            <a:avLst/>
          </a:prstGeom>
        </p:spPr>
      </p:pic>
      <p:pic>
        <p:nvPicPr>
          <p:cNvPr id="11" name="Picture 10" descr="Suiza Y Colombia Banderas 3d Ondeando Bandera. Fondo De ...">
            <a:extLst>
              <a:ext uri="{FF2B5EF4-FFF2-40B4-BE49-F238E27FC236}">
                <a16:creationId xmlns:a16="http://schemas.microsoft.com/office/drawing/2014/main" id="{495DF659-5EA2-26DD-F755-5CB5924D1B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3214" y="3335168"/>
            <a:ext cx="2773093" cy="155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983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0955" y="5014503"/>
            <a:ext cx="9206865" cy="129791"/>
            <a:chOff x="0" y="0"/>
            <a:chExt cx="4849707" cy="683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49707" cy="68367"/>
            </a:xfrm>
            <a:custGeom>
              <a:avLst/>
              <a:gdLst/>
              <a:ahLst/>
              <a:cxnLst/>
              <a:rect l="l" t="t" r="r" b="b"/>
              <a:pathLst>
                <a:path w="4849707" h="68367">
                  <a:moveTo>
                    <a:pt x="0" y="0"/>
                  </a:moveTo>
                  <a:lnTo>
                    <a:pt x="4849707" y="0"/>
                  </a:lnTo>
                  <a:lnTo>
                    <a:pt x="4849707" y="68367"/>
                  </a:lnTo>
                  <a:lnTo>
                    <a:pt x="0" y="68367"/>
                  </a:lnTo>
                  <a:close/>
                </a:path>
              </a:pathLst>
            </a:custGeom>
            <a:solidFill>
              <a:srgbClr val="FECB01"/>
            </a:solidFill>
          </p:spPr>
          <p:txBody>
            <a:bodyPr/>
            <a:lstStyle/>
            <a:p>
              <a:endParaRPr lang="en-US" sz="45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49707" cy="106467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450"/>
            </a:p>
          </p:txBody>
        </p:sp>
      </p:grpSp>
      <p:sp>
        <p:nvSpPr>
          <p:cNvPr id="5" name="Freeform 5"/>
          <p:cNvSpPr/>
          <p:nvPr/>
        </p:nvSpPr>
        <p:spPr>
          <a:xfrm>
            <a:off x="207693" y="225380"/>
            <a:ext cx="1152471" cy="580504"/>
          </a:xfrm>
          <a:custGeom>
            <a:avLst/>
            <a:gdLst/>
            <a:ahLst/>
            <a:cxnLst/>
            <a:rect l="l" t="t" r="r" b="b"/>
            <a:pathLst>
              <a:path w="2304941" h="1161007">
                <a:moveTo>
                  <a:pt x="0" y="0"/>
                </a:moveTo>
                <a:lnTo>
                  <a:pt x="2304941" y="0"/>
                </a:lnTo>
                <a:lnTo>
                  <a:pt x="2304941" y="1161007"/>
                </a:lnTo>
                <a:lnTo>
                  <a:pt x="0" y="11610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7" name="TextBox 7"/>
          <p:cNvSpPr txBox="1"/>
          <p:nvPr/>
        </p:nvSpPr>
        <p:spPr>
          <a:xfrm>
            <a:off x="381000" y="1677411"/>
            <a:ext cx="5029200" cy="2831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MX" sz="1300" b="1" dirty="0"/>
              <a:t>Colombia + Competitiva</a:t>
            </a:r>
            <a:r>
              <a:rPr lang="es-MX" sz="1300" dirty="0"/>
              <a:t> es un programa conjunto entre la Secretaría de Estado para Asuntos Económicos de Suiza </a:t>
            </a:r>
            <a:r>
              <a:rPr lang="es-MX" sz="1300" b="1" dirty="0"/>
              <a:t>(SECO)</a:t>
            </a:r>
            <a:r>
              <a:rPr lang="es-MX" sz="1300" dirty="0"/>
              <a:t> y el Gobierno de Colombia.</a:t>
            </a:r>
          </a:p>
          <a:p>
            <a:endParaRPr lang="es-MX" sz="1300" dirty="0"/>
          </a:p>
          <a:p>
            <a:r>
              <a:rPr lang="es-MX" sz="1300" dirty="0"/>
              <a:t>Opera desde </a:t>
            </a:r>
            <a:r>
              <a:rPr lang="es-MX" sz="1300" b="1" dirty="0"/>
              <a:t>2017</a:t>
            </a:r>
            <a:r>
              <a:rPr lang="es-MX" sz="1300" dirty="0"/>
              <a:t> y actualmente desarrolla su </a:t>
            </a:r>
            <a:r>
              <a:rPr lang="es-MX" sz="1300" b="1" dirty="0"/>
              <a:t>Fase III (2025–2028)</a:t>
            </a:r>
            <a:r>
              <a:rPr lang="es-MX" sz="1300" dirty="0"/>
              <a:t>, orientada a fortalecer:</a:t>
            </a:r>
          </a:p>
          <a:p>
            <a:endParaRPr lang="es-MX" sz="1300" dirty="0"/>
          </a:p>
          <a:p>
            <a:pPr marL="228600" indent="-228600">
              <a:buFont typeface="Wingdings" panose="05000000000000000000" pitchFamily="2" charset="2"/>
              <a:buChar char="ü"/>
            </a:pPr>
            <a:r>
              <a:rPr lang="es-MX" sz="1300" dirty="0"/>
              <a:t>El crecimiento económico inclusivo.</a:t>
            </a:r>
          </a:p>
          <a:p>
            <a:pPr marL="228600" indent="-228600">
              <a:buFont typeface="Wingdings" panose="05000000000000000000" pitchFamily="2" charset="2"/>
              <a:buChar char="ü"/>
            </a:pPr>
            <a:r>
              <a:rPr lang="es-MX" sz="1300" dirty="0"/>
              <a:t>El intercambio comercial y de conocimiento entre Colombia y Suiza.</a:t>
            </a:r>
          </a:p>
          <a:p>
            <a:pPr marL="228600" indent="-228600">
              <a:buFont typeface="Wingdings" panose="05000000000000000000" pitchFamily="2" charset="2"/>
              <a:buChar char="ü"/>
            </a:pPr>
            <a:r>
              <a:rPr lang="es-MX" sz="1300" dirty="0"/>
              <a:t>El fortalecimiento de los sectores productivos.</a:t>
            </a:r>
          </a:p>
          <a:p>
            <a:pPr marL="228600" indent="-228600">
              <a:buFont typeface="Wingdings" panose="05000000000000000000" pitchFamily="2" charset="2"/>
              <a:buChar char="ü"/>
            </a:pPr>
            <a:r>
              <a:rPr lang="es-MX" sz="1300" dirty="0"/>
              <a:t>Mejores oportunidades para las empresas y los territorios.</a:t>
            </a:r>
          </a:p>
          <a:p>
            <a:pPr marL="228600" indent="-228600">
              <a:buFont typeface="Wingdings" panose="05000000000000000000" pitchFamily="2" charset="2"/>
              <a:buChar char="ü"/>
            </a:pPr>
            <a:r>
              <a:rPr lang="es-MX" sz="1300" dirty="0"/>
              <a:t>El desarrollo económico sostenible e inclusivo.</a:t>
            </a:r>
          </a:p>
          <a:p>
            <a:pPr marL="228600" indent="-228600">
              <a:buFont typeface="Wingdings" panose="05000000000000000000" pitchFamily="2" charset="2"/>
              <a:buChar char="ü"/>
            </a:pPr>
            <a:endParaRPr lang="es-MX" sz="1400" dirty="0"/>
          </a:p>
          <a:p>
            <a:r>
              <a:rPr lang="es-MX" sz="1400" dirty="0"/>
              <a:t> </a:t>
            </a:r>
            <a:endParaRPr lang="es-CO" sz="1200" dirty="0">
              <a:latin typeface="Nunito Sans" panose="020B0604020202020204" charset="0"/>
            </a:endParaRPr>
          </a:p>
        </p:txBody>
      </p:sp>
      <p:pic>
        <p:nvPicPr>
          <p:cNvPr id="9" name="Imagen 5">
            <a:extLst>
              <a:ext uri="{FF2B5EF4-FFF2-40B4-BE49-F238E27FC236}">
                <a16:creationId xmlns:a16="http://schemas.microsoft.com/office/drawing/2014/main" id="{8C09B363-AA41-8F8A-D301-58183B82FD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163207"/>
            <a:ext cx="723900" cy="704850"/>
          </a:xfrm>
          <a:prstGeom prst="rect">
            <a:avLst/>
          </a:prstGeom>
        </p:spPr>
      </p:pic>
      <p:pic>
        <p:nvPicPr>
          <p:cNvPr id="11" name="Picture 10" descr="Colombia + Competitiva">
            <a:extLst>
              <a:ext uri="{FF2B5EF4-FFF2-40B4-BE49-F238E27FC236}">
                <a16:creationId xmlns:a16="http://schemas.microsoft.com/office/drawing/2014/main" id="{26A86602-EF1C-DEFD-2423-8F0A2AACEC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1609557"/>
            <a:ext cx="2832100" cy="2832100"/>
          </a:xfrm>
          <a:prstGeom prst="rect">
            <a:avLst/>
          </a:prstGeom>
        </p:spPr>
      </p:pic>
      <p:sp>
        <p:nvSpPr>
          <p:cNvPr id="12" name="TextBox 6">
            <a:extLst>
              <a:ext uri="{FF2B5EF4-FFF2-40B4-BE49-F238E27FC236}">
                <a16:creationId xmlns:a16="http://schemas.microsoft.com/office/drawing/2014/main" id="{E856C3DD-69CA-7AD2-4BE0-7496646F03F1}"/>
              </a:ext>
            </a:extLst>
          </p:cNvPr>
          <p:cNvSpPr txBox="1"/>
          <p:nvPr/>
        </p:nvSpPr>
        <p:spPr>
          <a:xfrm>
            <a:off x="1918627" y="364629"/>
            <a:ext cx="5306745" cy="2904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10"/>
              </a:lnSpc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Nunito Sans Heavy"/>
              </a:rPr>
              <a:t>COLOMBIA + COMPETITIVA</a:t>
            </a:r>
          </a:p>
        </p:txBody>
      </p:sp>
    </p:spTree>
    <p:extLst>
      <p:ext uri="{BB962C8B-B14F-4D97-AF65-F5344CB8AC3E}">
        <p14:creationId xmlns:p14="http://schemas.microsoft.com/office/powerpoint/2010/main" val="3328024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0955" y="5014503"/>
            <a:ext cx="9206865" cy="129791"/>
            <a:chOff x="0" y="0"/>
            <a:chExt cx="4849707" cy="683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49707" cy="68367"/>
            </a:xfrm>
            <a:custGeom>
              <a:avLst/>
              <a:gdLst/>
              <a:ahLst/>
              <a:cxnLst/>
              <a:rect l="l" t="t" r="r" b="b"/>
              <a:pathLst>
                <a:path w="4849707" h="68367">
                  <a:moveTo>
                    <a:pt x="0" y="0"/>
                  </a:moveTo>
                  <a:lnTo>
                    <a:pt x="4849707" y="0"/>
                  </a:lnTo>
                  <a:lnTo>
                    <a:pt x="4849707" y="68367"/>
                  </a:lnTo>
                  <a:lnTo>
                    <a:pt x="0" y="68367"/>
                  </a:lnTo>
                  <a:close/>
                </a:path>
              </a:pathLst>
            </a:custGeom>
            <a:solidFill>
              <a:srgbClr val="FECB01"/>
            </a:solidFill>
          </p:spPr>
          <p:txBody>
            <a:bodyPr/>
            <a:lstStyle/>
            <a:p>
              <a:endParaRPr lang="en-US" sz="45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49707" cy="106467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450"/>
            </a:p>
          </p:txBody>
        </p:sp>
      </p:grpSp>
      <p:sp>
        <p:nvSpPr>
          <p:cNvPr id="9" name="Freeform 5">
            <a:extLst>
              <a:ext uri="{FF2B5EF4-FFF2-40B4-BE49-F238E27FC236}">
                <a16:creationId xmlns:a16="http://schemas.microsoft.com/office/drawing/2014/main" id="{B5FD11A3-5AE4-8E0F-3F76-1A7A96B38A14}"/>
              </a:ext>
            </a:extLst>
          </p:cNvPr>
          <p:cNvSpPr/>
          <p:nvPr/>
        </p:nvSpPr>
        <p:spPr>
          <a:xfrm>
            <a:off x="207693" y="225380"/>
            <a:ext cx="1152471" cy="580504"/>
          </a:xfrm>
          <a:custGeom>
            <a:avLst/>
            <a:gdLst/>
            <a:ahLst/>
            <a:cxnLst/>
            <a:rect l="l" t="t" r="r" b="b"/>
            <a:pathLst>
              <a:path w="2304941" h="1161007">
                <a:moveTo>
                  <a:pt x="0" y="0"/>
                </a:moveTo>
                <a:lnTo>
                  <a:pt x="2304941" y="0"/>
                </a:lnTo>
                <a:lnTo>
                  <a:pt x="2304941" y="1161007"/>
                </a:lnTo>
                <a:lnTo>
                  <a:pt x="0" y="11610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7209EF-F2C7-2418-10AE-911D5C844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277" y="1200944"/>
            <a:ext cx="7772400" cy="3211104"/>
          </a:xfrm>
          <a:prstGeom prst="rect">
            <a:avLst/>
          </a:prstGeom>
        </p:spPr>
      </p:pic>
      <p:pic>
        <p:nvPicPr>
          <p:cNvPr id="11" name="Imagen 5">
            <a:extLst>
              <a:ext uri="{FF2B5EF4-FFF2-40B4-BE49-F238E27FC236}">
                <a16:creationId xmlns:a16="http://schemas.microsoft.com/office/drawing/2014/main" id="{02868908-F610-D7C4-878D-B565529CC4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400" y="163207"/>
            <a:ext cx="723900" cy="704850"/>
          </a:xfrm>
          <a:prstGeom prst="rect">
            <a:avLst/>
          </a:prstGeom>
        </p:spPr>
      </p:pic>
      <p:sp>
        <p:nvSpPr>
          <p:cNvPr id="12" name="TextBox 6">
            <a:extLst>
              <a:ext uri="{FF2B5EF4-FFF2-40B4-BE49-F238E27FC236}">
                <a16:creationId xmlns:a16="http://schemas.microsoft.com/office/drawing/2014/main" id="{4D78ACC4-B1CC-CD82-E5B8-DCE3D1124E2A}"/>
              </a:ext>
            </a:extLst>
          </p:cNvPr>
          <p:cNvSpPr txBox="1"/>
          <p:nvPr/>
        </p:nvSpPr>
        <p:spPr>
          <a:xfrm>
            <a:off x="1918627" y="364629"/>
            <a:ext cx="5306745" cy="2904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10"/>
              </a:lnSpc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Nunito Sans Heavy"/>
              </a:rPr>
              <a:t>Focos 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Nunito Sans Heavy"/>
              </a:rPr>
              <a:t>estratégicos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Nunito Sans Heavy"/>
              </a:rPr>
              <a:t> de C+C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0955" y="5014503"/>
            <a:ext cx="9206865" cy="129791"/>
            <a:chOff x="0" y="0"/>
            <a:chExt cx="4849707" cy="683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49707" cy="68367"/>
            </a:xfrm>
            <a:custGeom>
              <a:avLst/>
              <a:gdLst/>
              <a:ahLst/>
              <a:cxnLst/>
              <a:rect l="l" t="t" r="r" b="b"/>
              <a:pathLst>
                <a:path w="4849707" h="68367">
                  <a:moveTo>
                    <a:pt x="0" y="0"/>
                  </a:moveTo>
                  <a:lnTo>
                    <a:pt x="4849707" y="0"/>
                  </a:lnTo>
                  <a:lnTo>
                    <a:pt x="4849707" y="68367"/>
                  </a:lnTo>
                  <a:lnTo>
                    <a:pt x="0" y="68367"/>
                  </a:lnTo>
                  <a:close/>
                </a:path>
              </a:pathLst>
            </a:custGeom>
            <a:solidFill>
              <a:srgbClr val="FECB01"/>
            </a:solidFill>
          </p:spPr>
          <p:txBody>
            <a:bodyPr/>
            <a:lstStyle/>
            <a:p>
              <a:endParaRPr lang="en-US" sz="45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49707" cy="106467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450"/>
            </a:p>
          </p:txBody>
        </p:sp>
      </p:grpSp>
      <p:sp>
        <p:nvSpPr>
          <p:cNvPr id="5" name="Freeform 5"/>
          <p:cNvSpPr/>
          <p:nvPr/>
        </p:nvSpPr>
        <p:spPr>
          <a:xfrm>
            <a:off x="207693" y="225380"/>
            <a:ext cx="1152471" cy="580504"/>
          </a:xfrm>
          <a:custGeom>
            <a:avLst/>
            <a:gdLst/>
            <a:ahLst/>
            <a:cxnLst/>
            <a:rect l="l" t="t" r="r" b="b"/>
            <a:pathLst>
              <a:path w="2304941" h="1161007">
                <a:moveTo>
                  <a:pt x="0" y="0"/>
                </a:moveTo>
                <a:lnTo>
                  <a:pt x="2304941" y="0"/>
                </a:lnTo>
                <a:lnTo>
                  <a:pt x="2304941" y="1161007"/>
                </a:lnTo>
                <a:lnTo>
                  <a:pt x="0" y="11610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7" name="TextBox 7"/>
          <p:cNvSpPr txBox="1"/>
          <p:nvPr/>
        </p:nvSpPr>
        <p:spPr>
          <a:xfrm>
            <a:off x="299483" y="1459350"/>
            <a:ext cx="4882117" cy="30469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1450" indent="-171450">
              <a:buFont typeface="Wingdings" pitchFamily="2" charset="2"/>
              <a:buChar char="§"/>
            </a:pPr>
            <a:r>
              <a:rPr lang="es-MX" sz="1100" dirty="0">
                <a:latin typeface="Nunito Sans" panose="020B0604020202020204" charset="0"/>
              </a:rPr>
              <a:t>Fortalecer las capacidades de hasta 25 empresas colombianas en modelo de negocio, estructuración financiera, medición de impacto y liderazgo con enfoque de género. </a:t>
            </a:r>
          </a:p>
          <a:p>
            <a:pPr marL="171450" indent="-171450">
              <a:buFont typeface="Wingdings" pitchFamily="2" charset="2"/>
              <a:buChar char="§"/>
            </a:pPr>
            <a:endParaRPr lang="es-MX" sz="1100" dirty="0">
              <a:latin typeface="Nunito Sans" panose="020B0604020202020204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s-MX" sz="1100" dirty="0">
                <a:latin typeface="Nunito Sans" panose="020B0604020202020204" charset="0"/>
              </a:rPr>
              <a:t> Brindar acompañamiento especializado de alistamiento para la inversión, sin que ello implique una ruta única o excluyente para el acceso a oportunidades de financiación.</a:t>
            </a:r>
          </a:p>
          <a:p>
            <a:endParaRPr lang="es-MX" sz="1100" dirty="0">
              <a:latin typeface="Nunito Sans" panose="020B0604020202020204" charset="0"/>
            </a:endParaRPr>
          </a:p>
          <a:p>
            <a:r>
              <a:rPr lang="es-MX" sz="1100" b="1" dirty="0">
                <a:latin typeface="Nunito Sans" panose="020B0604020202020204" charset="0"/>
              </a:rPr>
              <a:t>Enfoque de genero</a:t>
            </a:r>
          </a:p>
          <a:p>
            <a:endParaRPr lang="es-MX" sz="1100" dirty="0">
              <a:latin typeface="Nunito Sans" panose="020B0604020202020204" charset="0"/>
            </a:endParaRPr>
          </a:p>
          <a:p>
            <a:r>
              <a:rPr lang="es-MX" sz="1100" dirty="0">
                <a:latin typeface="Nunito Sans" panose="020B0604020202020204" charset="0"/>
              </a:rPr>
              <a:t>Las 25 empresas participantes fortalezcan capacidades en liderazgo e inversión con enfoque de género;  </a:t>
            </a:r>
          </a:p>
          <a:p>
            <a:endParaRPr lang="es-MX" sz="1100" dirty="0">
              <a:latin typeface="Nunito Sans" panose="020B0604020202020204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s-MX" sz="1100" dirty="0">
                <a:latin typeface="Nunito Sans" panose="020B0604020202020204" charset="0"/>
              </a:rPr>
              <a:t>Al menos el 50% de las empresas seleccionadas para conformar la cohorte (mínimo 13 de 25) sean lideradas por mujeres o sirvan a mujeres; y </a:t>
            </a:r>
          </a:p>
          <a:p>
            <a:pPr marL="171450" indent="-171450">
              <a:buFont typeface="Wingdings" pitchFamily="2" charset="2"/>
              <a:buChar char="§"/>
            </a:pPr>
            <a:endParaRPr lang="es-MX" sz="1100" dirty="0">
              <a:latin typeface="Nunito Sans" panose="020B0604020202020204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es-MX" sz="1100" dirty="0">
                <a:latin typeface="Nunito Sans" panose="020B0604020202020204" charset="0"/>
              </a:rPr>
              <a:t>Se promuevan condiciones más inclusivas de acceso a financiamiento, gobernanza y crecimiento para empresas lideradas por mujeres.</a:t>
            </a:r>
            <a:endParaRPr lang="es-CO" sz="1100" dirty="0">
              <a:latin typeface="Nunito Sans" panose="020B060402020202020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99484" y="951543"/>
            <a:ext cx="4267200" cy="3231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CO" sz="2100" dirty="0">
                <a:solidFill>
                  <a:schemeClr val="accent1">
                    <a:lumMod val="75000"/>
                  </a:schemeClr>
                </a:solidFill>
                <a:latin typeface="Nunito Sans Heavy"/>
              </a:rPr>
              <a:t>Objetivo </a:t>
            </a:r>
          </a:p>
        </p:txBody>
      </p:sp>
      <p:pic>
        <p:nvPicPr>
          <p:cNvPr id="10" name="Imagen 5">
            <a:extLst>
              <a:ext uri="{FF2B5EF4-FFF2-40B4-BE49-F238E27FC236}">
                <a16:creationId xmlns:a16="http://schemas.microsoft.com/office/drawing/2014/main" id="{B49AB37F-8ABA-7541-E6F4-14DF371CE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163207"/>
            <a:ext cx="723900" cy="7048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D315BA-A63E-9208-8D7A-695FFB69DB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909069"/>
            <a:ext cx="3162300" cy="3952875"/>
          </a:xfrm>
          <a:prstGeom prst="rect">
            <a:avLst/>
          </a:prstGeom>
        </p:spPr>
      </p:pic>
      <p:sp>
        <p:nvSpPr>
          <p:cNvPr id="13" name="TextBox 6">
            <a:extLst>
              <a:ext uri="{FF2B5EF4-FFF2-40B4-BE49-F238E27FC236}">
                <a16:creationId xmlns:a16="http://schemas.microsoft.com/office/drawing/2014/main" id="{EA82BF39-E5A6-388C-EE5F-7F27378664A9}"/>
              </a:ext>
            </a:extLst>
          </p:cNvPr>
          <p:cNvSpPr txBox="1"/>
          <p:nvPr/>
        </p:nvSpPr>
        <p:spPr>
          <a:xfrm>
            <a:off x="1918627" y="364629"/>
            <a:ext cx="5306745" cy="2904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10"/>
              </a:lnSpc>
            </a:pP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Nunito Sans Heavy"/>
              </a:rPr>
              <a:t>Programa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Nunito Sans Heavy"/>
              </a:rPr>
              <a:t> de 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Nunito Sans Heavy"/>
              </a:rPr>
              <a:t>Alistamiento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Nunito Sans Heavy"/>
              </a:rPr>
              <a:t> para la 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Nunito Sans Heavy"/>
              </a:rPr>
              <a:t>Inversión</a:t>
            </a:r>
            <a:endParaRPr lang="en-US" sz="1800" dirty="0">
              <a:solidFill>
                <a:schemeClr val="accent1">
                  <a:lumMod val="75000"/>
                </a:schemeClr>
              </a:solidFill>
              <a:latin typeface="Nunito Sans Heav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-20955" y="5014503"/>
            <a:ext cx="9206865" cy="129791"/>
            <a:chOff x="0" y="0"/>
            <a:chExt cx="4849707" cy="683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49707" cy="68367"/>
            </a:xfrm>
            <a:custGeom>
              <a:avLst/>
              <a:gdLst/>
              <a:ahLst/>
              <a:cxnLst/>
              <a:rect l="l" t="t" r="r" b="b"/>
              <a:pathLst>
                <a:path w="4849707" h="68367">
                  <a:moveTo>
                    <a:pt x="0" y="0"/>
                  </a:moveTo>
                  <a:lnTo>
                    <a:pt x="4849707" y="0"/>
                  </a:lnTo>
                  <a:lnTo>
                    <a:pt x="4849707" y="68367"/>
                  </a:lnTo>
                  <a:lnTo>
                    <a:pt x="0" y="68367"/>
                  </a:lnTo>
                  <a:close/>
                </a:path>
              </a:pathLst>
            </a:custGeom>
            <a:solidFill>
              <a:srgbClr val="FECB01"/>
            </a:solidFill>
          </p:spPr>
          <p:txBody>
            <a:bodyPr/>
            <a:lstStyle/>
            <a:p>
              <a:endParaRPr lang="en-US" sz="45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49707" cy="106467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450"/>
            </a:p>
          </p:txBody>
        </p:sp>
      </p:grpSp>
      <p:sp>
        <p:nvSpPr>
          <p:cNvPr id="8" name="Freeform 8"/>
          <p:cNvSpPr/>
          <p:nvPr/>
        </p:nvSpPr>
        <p:spPr>
          <a:xfrm>
            <a:off x="64915" y="130896"/>
            <a:ext cx="1152471" cy="580504"/>
          </a:xfrm>
          <a:custGeom>
            <a:avLst/>
            <a:gdLst/>
            <a:ahLst/>
            <a:cxnLst/>
            <a:rect l="l" t="t" r="r" b="b"/>
            <a:pathLst>
              <a:path w="2304941" h="1161007">
                <a:moveTo>
                  <a:pt x="0" y="0"/>
                </a:moveTo>
                <a:lnTo>
                  <a:pt x="2304941" y="0"/>
                </a:lnTo>
                <a:lnTo>
                  <a:pt x="2304941" y="1161007"/>
                </a:lnTo>
                <a:lnTo>
                  <a:pt x="0" y="11610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11" name="TextBox 6"/>
          <p:cNvSpPr txBox="1"/>
          <p:nvPr/>
        </p:nvSpPr>
        <p:spPr>
          <a:xfrm>
            <a:off x="1918627" y="364629"/>
            <a:ext cx="5306745" cy="3020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10"/>
              </a:lnSpc>
            </a:pPr>
            <a:r>
              <a:rPr lang="en-US" sz="2100" dirty="0">
                <a:solidFill>
                  <a:schemeClr val="accent1">
                    <a:lumMod val="75000"/>
                  </a:schemeClr>
                </a:solidFill>
                <a:latin typeface="Nunito Sans Heavy"/>
              </a:rPr>
              <a:t>Requisitos para la Postulación</a:t>
            </a:r>
          </a:p>
        </p:txBody>
      </p:sp>
      <p:pic>
        <p:nvPicPr>
          <p:cNvPr id="2" name="Imagen 5">
            <a:extLst>
              <a:ext uri="{FF2B5EF4-FFF2-40B4-BE49-F238E27FC236}">
                <a16:creationId xmlns:a16="http://schemas.microsoft.com/office/drawing/2014/main" id="{6F869EB3-BCC9-E798-F51B-82A01B32A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163207"/>
            <a:ext cx="723900" cy="7048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363DF2-2B1F-2E00-2D46-7FCB901536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008348"/>
            <a:ext cx="7772400" cy="3639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515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4ADAF-3267-7EB3-173C-0A864C5FC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F28BBA43-0699-C2D6-1BE1-6453AF874E69}"/>
              </a:ext>
            </a:extLst>
          </p:cNvPr>
          <p:cNvGrpSpPr/>
          <p:nvPr/>
        </p:nvGrpSpPr>
        <p:grpSpPr>
          <a:xfrm>
            <a:off x="-20955" y="5014503"/>
            <a:ext cx="9206865" cy="129791"/>
            <a:chOff x="0" y="0"/>
            <a:chExt cx="4849707" cy="68367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970F24C-2DFD-5FB2-9938-4C55451603BB}"/>
                </a:ext>
              </a:extLst>
            </p:cNvPr>
            <p:cNvSpPr/>
            <p:nvPr/>
          </p:nvSpPr>
          <p:spPr>
            <a:xfrm>
              <a:off x="0" y="0"/>
              <a:ext cx="4849707" cy="68367"/>
            </a:xfrm>
            <a:custGeom>
              <a:avLst/>
              <a:gdLst/>
              <a:ahLst/>
              <a:cxnLst/>
              <a:rect l="l" t="t" r="r" b="b"/>
              <a:pathLst>
                <a:path w="4849707" h="68367">
                  <a:moveTo>
                    <a:pt x="0" y="0"/>
                  </a:moveTo>
                  <a:lnTo>
                    <a:pt x="4849707" y="0"/>
                  </a:lnTo>
                  <a:lnTo>
                    <a:pt x="4849707" y="68367"/>
                  </a:lnTo>
                  <a:lnTo>
                    <a:pt x="0" y="68367"/>
                  </a:lnTo>
                  <a:close/>
                </a:path>
              </a:pathLst>
            </a:custGeom>
            <a:solidFill>
              <a:srgbClr val="FECB01"/>
            </a:solidFill>
          </p:spPr>
          <p:txBody>
            <a:bodyPr/>
            <a:lstStyle/>
            <a:p>
              <a:endParaRPr lang="en-US" sz="45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407BA0E6-AB71-6E09-2C23-D1E73460DB83}"/>
                </a:ext>
              </a:extLst>
            </p:cNvPr>
            <p:cNvSpPr txBox="1"/>
            <p:nvPr/>
          </p:nvSpPr>
          <p:spPr>
            <a:xfrm>
              <a:off x="0" y="-38100"/>
              <a:ext cx="4849707" cy="106467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450"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7A037701-786F-A233-F241-8CAD80A204B2}"/>
              </a:ext>
            </a:extLst>
          </p:cNvPr>
          <p:cNvSpPr/>
          <p:nvPr/>
        </p:nvSpPr>
        <p:spPr>
          <a:xfrm>
            <a:off x="64915" y="130896"/>
            <a:ext cx="1152471" cy="580504"/>
          </a:xfrm>
          <a:custGeom>
            <a:avLst/>
            <a:gdLst/>
            <a:ahLst/>
            <a:cxnLst/>
            <a:rect l="l" t="t" r="r" b="b"/>
            <a:pathLst>
              <a:path w="2304941" h="1161007">
                <a:moveTo>
                  <a:pt x="0" y="0"/>
                </a:moveTo>
                <a:lnTo>
                  <a:pt x="2304941" y="0"/>
                </a:lnTo>
                <a:lnTo>
                  <a:pt x="2304941" y="1161007"/>
                </a:lnTo>
                <a:lnTo>
                  <a:pt x="0" y="11610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D16ABFA7-B379-10FA-4E80-2441D1B490C3}"/>
              </a:ext>
            </a:extLst>
          </p:cNvPr>
          <p:cNvSpPr txBox="1"/>
          <p:nvPr/>
        </p:nvSpPr>
        <p:spPr>
          <a:xfrm>
            <a:off x="1918627" y="364629"/>
            <a:ext cx="5306745" cy="3020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10"/>
              </a:lnSpc>
            </a:pPr>
            <a:r>
              <a:rPr lang="en-US" sz="2100" dirty="0" err="1">
                <a:solidFill>
                  <a:schemeClr val="accent1">
                    <a:lumMod val="75000"/>
                  </a:schemeClr>
                </a:solidFill>
                <a:latin typeface="Nunito Sans Heavy"/>
              </a:rPr>
              <a:t>Sectores</a:t>
            </a:r>
            <a:r>
              <a:rPr lang="en-US" sz="2100" dirty="0">
                <a:solidFill>
                  <a:schemeClr val="accent1">
                    <a:lumMod val="75000"/>
                  </a:schemeClr>
                </a:solidFill>
                <a:latin typeface="Nunito Sans Heavy"/>
              </a:rPr>
              <a:t> </a:t>
            </a:r>
            <a:r>
              <a:rPr lang="en-US" sz="2100" dirty="0" err="1">
                <a:solidFill>
                  <a:schemeClr val="accent1">
                    <a:lumMod val="75000"/>
                  </a:schemeClr>
                </a:solidFill>
                <a:latin typeface="Nunito Sans Heavy"/>
              </a:rPr>
              <a:t>priorizados</a:t>
            </a:r>
            <a:endParaRPr lang="en-US" sz="2100" dirty="0">
              <a:solidFill>
                <a:schemeClr val="accent1">
                  <a:lumMod val="75000"/>
                </a:schemeClr>
              </a:solidFill>
              <a:latin typeface="Nunito Sans Heavy"/>
            </a:endParaRPr>
          </a:p>
        </p:txBody>
      </p:sp>
      <p:pic>
        <p:nvPicPr>
          <p:cNvPr id="2" name="Imagen 5">
            <a:extLst>
              <a:ext uri="{FF2B5EF4-FFF2-40B4-BE49-F238E27FC236}">
                <a16:creationId xmlns:a16="http://schemas.microsoft.com/office/drawing/2014/main" id="{C8BF183A-D025-3F7C-40F3-EFA943D7E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163207"/>
            <a:ext cx="723900" cy="7048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D454C5-BCE9-AB9E-D0CF-2AAE92BCE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277" y="1064632"/>
            <a:ext cx="7772400" cy="3367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111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-47625" y="5278438"/>
            <a:ext cx="9206865" cy="129791"/>
            <a:chOff x="0" y="0"/>
            <a:chExt cx="4849707" cy="683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49707" cy="68367"/>
            </a:xfrm>
            <a:custGeom>
              <a:avLst/>
              <a:gdLst/>
              <a:ahLst/>
              <a:cxnLst/>
              <a:rect l="l" t="t" r="r" b="b"/>
              <a:pathLst>
                <a:path w="4849707" h="68367">
                  <a:moveTo>
                    <a:pt x="0" y="0"/>
                  </a:moveTo>
                  <a:lnTo>
                    <a:pt x="4849707" y="0"/>
                  </a:lnTo>
                  <a:lnTo>
                    <a:pt x="4849707" y="68367"/>
                  </a:lnTo>
                  <a:lnTo>
                    <a:pt x="0" y="68367"/>
                  </a:lnTo>
                  <a:close/>
                </a:path>
              </a:pathLst>
            </a:custGeom>
            <a:solidFill>
              <a:srgbClr val="FECB01"/>
            </a:solidFill>
          </p:spPr>
          <p:txBody>
            <a:bodyPr/>
            <a:lstStyle/>
            <a:p>
              <a:endParaRPr lang="en-US" sz="45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49707" cy="106467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450"/>
            </a:p>
          </p:txBody>
        </p:sp>
      </p:grpSp>
      <p:sp>
        <p:nvSpPr>
          <p:cNvPr id="8" name="Freeform 8"/>
          <p:cNvSpPr/>
          <p:nvPr/>
        </p:nvSpPr>
        <p:spPr>
          <a:xfrm>
            <a:off x="190500" y="222783"/>
            <a:ext cx="1152471" cy="580504"/>
          </a:xfrm>
          <a:custGeom>
            <a:avLst/>
            <a:gdLst/>
            <a:ahLst/>
            <a:cxnLst/>
            <a:rect l="l" t="t" r="r" b="b"/>
            <a:pathLst>
              <a:path w="2304941" h="1161007">
                <a:moveTo>
                  <a:pt x="0" y="0"/>
                </a:moveTo>
                <a:lnTo>
                  <a:pt x="2304941" y="0"/>
                </a:lnTo>
                <a:lnTo>
                  <a:pt x="2304941" y="1161007"/>
                </a:lnTo>
                <a:lnTo>
                  <a:pt x="0" y="11610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pic>
        <p:nvPicPr>
          <p:cNvPr id="2" name="Imagen 5">
            <a:extLst>
              <a:ext uri="{FF2B5EF4-FFF2-40B4-BE49-F238E27FC236}">
                <a16:creationId xmlns:a16="http://schemas.microsoft.com/office/drawing/2014/main" id="{1BB46952-9293-6A40-4322-B064A0D56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163207"/>
            <a:ext cx="723900" cy="7048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6E0AF5-3372-D2E1-BA82-9DA9003605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5500" y="1454838"/>
            <a:ext cx="4953000" cy="3210709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:a16="http://schemas.microsoft.com/office/drawing/2014/main" id="{F9FAC291-6393-1C53-BB91-36AFB9BDFE00}"/>
              </a:ext>
            </a:extLst>
          </p:cNvPr>
          <p:cNvSpPr txBox="1"/>
          <p:nvPr/>
        </p:nvSpPr>
        <p:spPr>
          <a:xfrm>
            <a:off x="1918627" y="364629"/>
            <a:ext cx="5306745" cy="3020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10"/>
              </a:lnSpc>
            </a:pPr>
            <a:r>
              <a:rPr lang="en-US" sz="2100" dirty="0" err="1">
                <a:solidFill>
                  <a:schemeClr val="accent1">
                    <a:lumMod val="75000"/>
                  </a:schemeClr>
                </a:solidFill>
                <a:latin typeface="Nunito Sans Heavy"/>
              </a:rPr>
              <a:t>Criterios</a:t>
            </a:r>
            <a:r>
              <a:rPr lang="en-US" sz="2100" dirty="0">
                <a:solidFill>
                  <a:schemeClr val="accent1">
                    <a:lumMod val="75000"/>
                  </a:schemeClr>
                </a:solidFill>
                <a:latin typeface="Nunito Sans Heavy"/>
              </a:rPr>
              <a:t> de </a:t>
            </a:r>
            <a:r>
              <a:rPr lang="en-US" sz="2100" dirty="0" err="1">
                <a:solidFill>
                  <a:schemeClr val="accent1">
                    <a:lumMod val="75000"/>
                  </a:schemeClr>
                </a:solidFill>
                <a:latin typeface="Nunito Sans Heavy"/>
              </a:rPr>
              <a:t>evaluación</a:t>
            </a:r>
            <a:endParaRPr lang="en-US" sz="2100" dirty="0">
              <a:solidFill>
                <a:schemeClr val="accent1">
                  <a:lumMod val="75000"/>
                </a:schemeClr>
              </a:solidFill>
              <a:latin typeface="Nunito Sans Heavy"/>
            </a:endParaRPr>
          </a:p>
        </p:txBody>
      </p:sp>
    </p:spTree>
    <p:extLst>
      <p:ext uri="{BB962C8B-B14F-4D97-AF65-F5344CB8AC3E}">
        <p14:creationId xmlns:p14="http://schemas.microsoft.com/office/powerpoint/2010/main" val="3725444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-47625" y="5278438"/>
            <a:ext cx="9206865" cy="129791"/>
            <a:chOff x="0" y="0"/>
            <a:chExt cx="4849707" cy="683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49707" cy="68367"/>
            </a:xfrm>
            <a:custGeom>
              <a:avLst/>
              <a:gdLst/>
              <a:ahLst/>
              <a:cxnLst/>
              <a:rect l="l" t="t" r="r" b="b"/>
              <a:pathLst>
                <a:path w="4849707" h="68367">
                  <a:moveTo>
                    <a:pt x="0" y="0"/>
                  </a:moveTo>
                  <a:lnTo>
                    <a:pt x="4849707" y="0"/>
                  </a:lnTo>
                  <a:lnTo>
                    <a:pt x="4849707" y="68367"/>
                  </a:lnTo>
                  <a:lnTo>
                    <a:pt x="0" y="68367"/>
                  </a:lnTo>
                  <a:close/>
                </a:path>
              </a:pathLst>
            </a:custGeom>
            <a:solidFill>
              <a:srgbClr val="FECB01"/>
            </a:solidFill>
          </p:spPr>
          <p:txBody>
            <a:bodyPr/>
            <a:lstStyle/>
            <a:p>
              <a:endParaRPr lang="en-US" sz="45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49707" cy="106467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450"/>
            </a:p>
          </p:txBody>
        </p:sp>
      </p:grpSp>
      <p:sp>
        <p:nvSpPr>
          <p:cNvPr id="8" name="Freeform 8"/>
          <p:cNvSpPr/>
          <p:nvPr/>
        </p:nvSpPr>
        <p:spPr>
          <a:xfrm>
            <a:off x="190500" y="222783"/>
            <a:ext cx="1152471" cy="580504"/>
          </a:xfrm>
          <a:custGeom>
            <a:avLst/>
            <a:gdLst/>
            <a:ahLst/>
            <a:cxnLst/>
            <a:rect l="l" t="t" r="r" b="b"/>
            <a:pathLst>
              <a:path w="2304941" h="1161007">
                <a:moveTo>
                  <a:pt x="0" y="0"/>
                </a:moveTo>
                <a:lnTo>
                  <a:pt x="2304941" y="0"/>
                </a:lnTo>
                <a:lnTo>
                  <a:pt x="2304941" y="1161007"/>
                </a:lnTo>
                <a:lnTo>
                  <a:pt x="0" y="11610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11" name="TextBox 6"/>
          <p:cNvSpPr txBox="1"/>
          <p:nvPr/>
        </p:nvSpPr>
        <p:spPr>
          <a:xfrm>
            <a:off x="1453263" y="362032"/>
            <a:ext cx="6237474" cy="3020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10"/>
              </a:lnSpc>
            </a:pPr>
            <a:r>
              <a:rPr lang="en-US" sz="2100" dirty="0">
                <a:solidFill>
                  <a:schemeClr val="accent1">
                    <a:lumMod val="75000"/>
                  </a:schemeClr>
                </a:solidFill>
                <a:latin typeface="Nunito Sans Heavy"/>
              </a:rPr>
              <a:t>Rutas del </a:t>
            </a:r>
            <a:r>
              <a:rPr lang="en-US" sz="2100" dirty="0" err="1">
                <a:solidFill>
                  <a:schemeClr val="accent1">
                    <a:lumMod val="75000"/>
                  </a:schemeClr>
                </a:solidFill>
                <a:latin typeface="Nunito Sans Heavy"/>
              </a:rPr>
              <a:t>Acompañamiento</a:t>
            </a:r>
            <a:endParaRPr lang="en-US" sz="2100" dirty="0">
              <a:solidFill>
                <a:schemeClr val="accent1">
                  <a:lumMod val="75000"/>
                </a:schemeClr>
              </a:solidFill>
              <a:latin typeface="Nunito Sans Heavy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6DF1EFF-731C-C8FB-F635-7139699657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163207"/>
            <a:ext cx="723900" cy="704850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954A0125-EEDD-B0EA-91FD-839DFD6CC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136783"/>
            <a:ext cx="7772400" cy="3668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653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0955" y="5014503"/>
            <a:ext cx="9206865" cy="129791"/>
            <a:chOff x="0" y="0"/>
            <a:chExt cx="4849707" cy="683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49707" cy="68367"/>
            </a:xfrm>
            <a:custGeom>
              <a:avLst/>
              <a:gdLst/>
              <a:ahLst/>
              <a:cxnLst/>
              <a:rect l="l" t="t" r="r" b="b"/>
              <a:pathLst>
                <a:path w="4849707" h="68367">
                  <a:moveTo>
                    <a:pt x="0" y="0"/>
                  </a:moveTo>
                  <a:lnTo>
                    <a:pt x="4849707" y="0"/>
                  </a:lnTo>
                  <a:lnTo>
                    <a:pt x="4849707" y="68367"/>
                  </a:lnTo>
                  <a:lnTo>
                    <a:pt x="0" y="68367"/>
                  </a:lnTo>
                  <a:close/>
                </a:path>
              </a:pathLst>
            </a:custGeom>
            <a:solidFill>
              <a:srgbClr val="FECB01"/>
            </a:solidFill>
          </p:spPr>
          <p:txBody>
            <a:bodyPr/>
            <a:lstStyle/>
            <a:p>
              <a:endParaRPr lang="en-US" sz="45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49707" cy="106467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450"/>
            </a:p>
          </p:txBody>
        </p:sp>
      </p:grpSp>
      <p:sp>
        <p:nvSpPr>
          <p:cNvPr id="5" name="Freeform 5"/>
          <p:cNvSpPr/>
          <p:nvPr/>
        </p:nvSpPr>
        <p:spPr>
          <a:xfrm>
            <a:off x="117383" y="107828"/>
            <a:ext cx="1152471" cy="580504"/>
          </a:xfrm>
          <a:custGeom>
            <a:avLst/>
            <a:gdLst/>
            <a:ahLst/>
            <a:cxnLst/>
            <a:rect l="l" t="t" r="r" b="b"/>
            <a:pathLst>
              <a:path w="2304941" h="1161007">
                <a:moveTo>
                  <a:pt x="0" y="0"/>
                </a:moveTo>
                <a:lnTo>
                  <a:pt x="2304940" y="0"/>
                </a:lnTo>
                <a:lnTo>
                  <a:pt x="2304940" y="1161008"/>
                </a:lnTo>
                <a:lnTo>
                  <a:pt x="0" y="11610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67" name="Freeform 23"/>
          <p:cNvSpPr/>
          <p:nvPr/>
        </p:nvSpPr>
        <p:spPr>
          <a:xfrm>
            <a:off x="4590098" y="3559354"/>
            <a:ext cx="3051240" cy="259627"/>
          </a:xfrm>
          <a:custGeom>
            <a:avLst/>
            <a:gdLst/>
            <a:ahLst/>
            <a:cxnLst/>
            <a:rect l="l" t="t" r="r" b="b"/>
            <a:pathLst>
              <a:path w="8136639" h="1632499">
                <a:moveTo>
                  <a:pt x="0" y="816249"/>
                </a:moveTo>
                <a:cubicBezTo>
                  <a:pt x="0" y="365472"/>
                  <a:pt x="369162" y="0"/>
                  <a:pt x="824491" y="0"/>
                </a:cubicBezTo>
                <a:lnTo>
                  <a:pt x="7312144" y="0"/>
                </a:lnTo>
                <a:cubicBezTo>
                  <a:pt x="7767473" y="0"/>
                  <a:pt x="8136639" y="365472"/>
                  <a:pt x="8136639" y="816249"/>
                </a:cubicBezTo>
                <a:cubicBezTo>
                  <a:pt x="8136639" y="1267027"/>
                  <a:pt x="7767473" y="1632499"/>
                  <a:pt x="7312144" y="1632499"/>
                </a:cubicBezTo>
                <a:lnTo>
                  <a:pt x="824491" y="1632499"/>
                </a:lnTo>
                <a:cubicBezTo>
                  <a:pt x="369162" y="1632499"/>
                  <a:pt x="0" y="1267134"/>
                  <a:pt x="0" y="816249"/>
                </a:cubicBez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 sz="4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3DE32D4-1DB3-1F64-8325-C5BEC8021804}"/>
              </a:ext>
            </a:extLst>
          </p:cNvPr>
          <p:cNvSpPr/>
          <p:nvPr/>
        </p:nvSpPr>
        <p:spPr>
          <a:xfrm>
            <a:off x="-20955" y="868057"/>
            <a:ext cx="9206865" cy="4146446"/>
          </a:xfrm>
          <a:prstGeom prst="rect">
            <a:avLst/>
          </a:prstGeom>
          <a:solidFill>
            <a:srgbClr val="02446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3DF12E4-B215-EE0F-075E-97DAD9D2CB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163207"/>
            <a:ext cx="723900" cy="7048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90527E-A4C1-431E-2AEB-E760DCE9B2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898" y="1576281"/>
            <a:ext cx="7772400" cy="2804295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:a16="http://schemas.microsoft.com/office/drawing/2014/main" id="{1D5099CC-AB24-B6F8-03AA-7DC6EF251E24}"/>
              </a:ext>
            </a:extLst>
          </p:cNvPr>
          <p:cNvSpPr txBox="1"/>
          <p:nvPr/>
        </p:nvSpPr>
        <p:spPr>
          <a:xfrm>
            <a:off x="1918627" y="364629"/>
            <a:ext cx="5306745" cy="3020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10"/>
              </a:lnSpc>
            </a:pPr>
            <a:r>
              <a:rPr lang="en-US" sz="2100" dirty="0" err="1">
                <a:solidFill>
                  <a:schemeClr val="accent1">
                    <a:lumMod val="75000"/>
                  </a:schemeClr>
                </a:solidFill>
                <a:latin typeface="Nunito Sans Heavy"/>
              </a:rPr>
              <a:t>Duración</a:t>
            </a:r>
            <a:r>
              <a:rPr lang="en-US" sz="2100" dirty="0">
                <a:solidFill>
                  <a:schemeClr val="accent1">
                    <a:lumMod val="75000"/>
                  </a:schemeClr>
                </a:solidFill>
                <a:latin typeface="Nunito Sans Heavy"/>
              </a:rPr>
              <a:t> del </a:t>
            </a:r>
            <a:r>
              <a:rPr lang="en-US" sz="2100" dirty="0" err="1">
                <a:solidFill>
                  <a:schemeClr val="accent1">
                    <a:lumMod val="75000"/>
                  </a:schemeClr>
                </a:solidFill>
                <a:latin typeface="Nunito Sans Heavy"/>
              </a:rPr>
              <a:t>programa</a:t>
            </a:r>
            <a:endParaRPr lang="en-US" sz="2100" dirty="0">
              <a:solidFill>
                <a:schemeClr val="accent1">
                  <a:lumMod val="75000"/>
                </a:schemeClr>
              </a:solidFill>
              <a:latin typeface="Nunito Sans Heav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0955" y="5014503"/>
            <a:ext cx="9206865" cy="129791"/>
            <a:chOff x="0" y="0"/>
            <a:chExt cx="4849707" cy="683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49707" cy="68367"/>
            </a:xfrm>
            <a:custGeom>
              <a:avLst/>
              <a:gdLst/>
              <a:ahLst/>
              <a:cxnLst/>
              <a:rect l="l" t="t" r="r" b="b"/>
              <a:pathLst>
                <a:path w="4849707" h="68367">
                  <a:moveTo>
                    <a:pt x="0" y="0"/>
                  </a:moveTo>
                  <a:lnTo>
                    <a:pt x="4849707" y="0"/>
                  </a:lnTo>
                  <a:lnTo>
                    <a:pt x="4849707" y="68367"/>
                  </a:lnTo>
                  <a:lnTo>
                    <a:pt x="0" y="68367"/>
                  </a:lnTo>
                  <a:close/>
                </a:path>
              </a:pathLst>
            </a:custGeom>
            <a:solidFill>
              <a:srgbClr val="FECB01"/>
            </a:solidFill>
          </p:spPr>
          <p:txBody>
            <a:bodyPr/>
            <a:lstStyle/>
            <a:p>
              <a:endParaRPr lang="en-US" sz="45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49707" cy="106467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450"/>
            </a:p>
          </p:txBody>
        </p:sp>
      </p:grpSp>
      <p:sp>
        <p:nvSpPr>
          <p:cNvPr id="5" name="Freeform 5"/>
          <p:cNvSpPr/>
          <p:nvPr/>
        </p:nvSpPr>
        <p:spPr>
          <a:xfrm>
            <a:off x="117383" y="107828"/>
            <a:ext cx="1152471" cy="580504"/>
          </a:xfrm>
          <a:custGeom>
            <a:avLst/>
            <a:gdLst/>
            <a:ahLst/>
            <a:cxnLst/>
            <a:rect l="l" t="t" r="r" b="b"/>
            <a:pathLst>
              <a:path w="2304941" h="1161007">
                <a:moveTo>
                  <a:pt x="0" y="0"/>
                </a:moveTo>
                <a:lnTo>
                  <a:pt x="2304940" y="0"/>
                </a:lnTo>
                <a:lnTo>
                  <a:pt x="2304940" y="1161008"/>
                </a:lnTo>
                <a:lnTo>
                  <a:pt x="0" y="11610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67" name="Freeform 23"/>
          <p:cNvSpPr/>
          <p:nvPr/>
        </p:nvSpPr>
        <p:spPr>
          <a:xfrm>
            <a:off x="4590098" y="3559354"/>
            <a:ext cx="3051240" cy="259627"/>
          </a:xfrm>
          <a:custGeom>
            <a:avLst/>
            <a:gdLst/>
            <a:ahLst/>
            <a:cxnLst/>
            <a:rect l="l" t="t" r="r" b="b"/>
            <a:pathLst>
              <a:path w="8136639" h="1632499">
                <a:moveTo>
                  <a:pt x="0" y="816249"/>
                </a:moveTo>
                <a:cubicBezTo>
                  <a:pt x="0" y="365472"/>
                  <a:pt x="369162" y="0"/>
                  <a:pt x="824491" y="0"/>
                </a:cubicBezTo>
                <a:lnTo>
                  <a:pt x="7312144" y="0"/>
                </a:lnTo>
                <a:cubicBezTo>
                  <a:pt x="7767473" y="0"/>
                  <a:pt x="8136639" y="365472"/>
                  <a:pt x="8136639" y="816249"/>
                </a:cubicBezTo>
                <a:cubicBezTo>
                  <a:pt x="8136639" y="1267027"/>
                  <a:pt x="7767473" y="1632499"/>
                  <a:pt x="7312144" y="1632499"/>
                </a:cubicBezTo>
                <a:lnTo>
                  <a:pt x="824491" y="1632499"/>
                </a:lnTo>
                <a:cubicBezTo>
                  <a:pt x="369162" y="1632499"/>
                  <a:pt x="0" y="1267134"/>
                  <a:pt x="0" y="816249"/>
                </a:cubicBez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 sz="45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25DCC9A-D528-E793-AB3E-96A560CD8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163207"/>
            <a:ext cx="723900" cy="7048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CBB954-9277-D5FE-C349-6B94A75DBE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325497"/>
            <a:ext cx="7772400" cy="3055080"/>
          </a:xfrm>
          <a:prstGeom prst="rect">
            <a:avLst/>
          </a:prstGeom>
        </p:spPr>
      </p:pic>
      <p:sp>
        <p:nvSpPr>
          <p:cNvPr id="9" name="TextBox 6">
            <a:extLst>
              <a:ext uri="{FF2B5EF4-FFF2-40B4-BE49-F238E27FC236}">
                <a16:creationId xmlns:a16="http://schemas.microsoft.com/office/drawing/2014/main" id="{219C98D2-5140-18B2-8C7B-75475C1E7C37}"/>
              </a:ext>
            </a:extLst>
          </p:cNvPr>
          <p:cNvSpPr txBox="1"/>
          <p:nvPr/>
        </p:nvSpPr>
        <p:spPr>
          <a:xfrm>
            <a:off x="1918627" y="364629"/>
            <a:ext cx="5306745" cy="3020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10"/>
              </a:lnSpc>
            </a:pPr>
            <a:r>
              <a:rPr lang="en-US" sz="2100" dirty="0" err="1">
                <a:solidFill>
                  <a:schemeClr val="accent1">
                    <a:lumMod val="75000"/>
                  </a:schemeClr>
                </a:solidFill>
                <a:latin typeface="Nunito Sans Heavy"/>
              </a:rPr>
              <a:t>Cronograma</a:t>
            </a:r>
            <a:r>
              <a:rPr lang="en-US" sz="2100" dirty="0">
                <a:solidFill>
                  <a:schemeClr val="accent1">
                    <a:lumMod val="75000"/>
                  </a:schemeClr>
                </a:solidFill>
                <a:latin typeface="Nunito Sans Heavy"/>
              </a:rPr>
              <a:t> de </a:t>
            </a:r>
            <a:r>
              <a:rPr lang="en-US" sz="2100" dirty="0" err="1">
                <a:solidFill>
                  <a:schemeClr val="accent1">
                    <a:lumMod val="75000"/>
                  </a:schemeClr>
                </a:solidFill>
                <a:latin typeface="Nunito Sans Heavy"/>
              </a:rPr>
              <a:t>postulación</a:t>
            </a:r>
            <a:endParaRPr lang="en-US" sz="2100" dirty="0">
              <a:solidFill>
                <a:schemeClr val="accent1">
                  <a:lumMod val="75000"/>
                </a:schemeClr>
              </a:solidFill>
              <a:latin typeface="Nunito Sans Heavy"/>
            </a:endParaRPr>
          </a:p>
        </p:txBody>
      </p:sp>
    </p:spTree>
    <p:extLst>
      <p:ext uri="{BB962C8B-B14F-4D97-AF65-F5344CB8AC3E}">
        <p14:creationId xmlns:p14="http://schemas.microsoft.com/office/powerpoint/2010/main" val="963880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6216" y="95509"/>
            <a:ext cx="1143000" cy="704149"/>
          </a:xfrm>
          <a:custGeom>
            <a:avLst/>
            <a:gdLst/>
            <a:ahLst/>
            <a:cxnLst/>
            <a:rect l="l" t="t" r="r" b="b"/>
            <a:pathLst>
              <a:path w="5630918" h="2836314">
                <a:moveTo>
                  <a:pt x="0" y="0"/>
                </a:moveTo>
                <a:lnTo>
                  <a:pt x="5630918" y="0"/>
                </a:lnTo>
                <a:lnTo>
                  <a:pt x="5630918" y="2836314"/>
                </a:lnTo>
                <a:lnTo>
                  <a:pt x="0" y="28363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02F9792-9A66-7DDB-D14A-4A0F3F550E25}"/>
              </a:ext>
            </a:extLst>
          </p:cNvPr>
          <p:cNvSpPr txBox="1"/>
          <p:nvPr/>
        </p:nvSpPr>
        <p:spPr>
          <a:xfrm>
            <a:off x="914400" y="2420144"/>
            <a:ext cx="66675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200" dirty="0">
                <a:latin typeface="Nunito Sans" panose="020B0604020202020204" charset="0"/>
              </a:rPr>
              <a:t>A través del mail: </a:t>
            </a:r>
            <a:r>
              <a:rPr lang="es-MX" sz="1200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convocatorias.colombia@swisscontact.org </a:t>
            </a:r>
            <a:endParaRPr lang="es-MX" sz="1200" u="sng" dirty="0"/>
          </a:p>
          <a:p>
            <a:pPr algn="ctr"/>
            <a:endParaRPr lang="es-MX" sz="1200" u="sng" dirty="0"/>
          </a:p>
          <a:p>
            <a:pPr algn="ctr"/>
            <a:r>
              <a:rPr lang="es-MX" sz="1200" dirty="0">
                <a:latin typeface="Nunito Sans" panose="020B0604020202020204" charset="0"/>
              </a:rPr>
              <a:t>Asunto "Convocatoria Empresas - Alistamiento para la Inversión".</a:t>
            </a:r>
            <a:endParaRPr lang="es-CO" sz="1200" dirty="0">
              <a:latin typeface="Nunito Sans" panose="020B0604020202020204" charset="0"/>
            </a:endParaRPr>
          </a:p>
        </p:txBody>
      </p:sp>
      <p:pic>
        <p:nvPicPr>
          <p:cNvPr id="3" name="Imagen 5">
            <a:extLst>
              <a:ext uri="{FF2B5EF4-FFF2-40B4-BE49-F238E27FC236}">
                <a16:creationId xmlns:a16="http://schemas.microsoft.com/office/drawing/2014/main" id="{308CEB4B-75D6-DBAD-ED4F-09B2073A92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163207"/>
            <a:ext cx="723900" cy="704850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7C11D837-C03C-2F4F-2C71-A710D38D0D6F}"/>
              </a:ext>
            </a:extLst>
          </p:cNvPr>
          <p:cNvSpPr txBox="1"/>
          <p:nvPr/>
        </p:nvSpPr>
        <p:spPr>
          <a:xfrm>
            <a:off x="1918627" y="364629"/>
            <a:ext cx="5306745" cy="3020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10"/>
              </a:lnSpc>
            </a:pPr>
            <a:r>
              <a:rPr lang="en-US" sz="2100" dirty="0" err="1">
                <a:solidFill>
                  <a:schemeClr val="accent1">
                    <a:lumMod val="75000"/>
                  </a:schemeClr>
                </a:solidFill>
                <a:latin typeface="Nunito Sans Heavy"/>
              </a:rPr>
              <a:t>Consultas</a:t>
            </a:r>
            <a:r>
              <a:rPr lang="en-US" sz="2100" dirty="0">
                <a:solidFill>
                  <a:schemeClr val="accent1">
                    <a:lumMod val="75000"/>
                  </a:schemeClr>
                </a:solidFill>
                <a:latin typeface="Nunito Sans Heavy"/>
              </a:rPr>
              <a:t> y/o </a:t>
            </a:r>
            <a:r>
              <a:rPr lang="en-US" sz="2100" dirty="0" err="1">
                <a:solidFill>
                  <a:schemeClr val="accent1">
                    <a:lumMod val="75000"/>
                  </a:schemeClr>
                </a:solidFill>
                <a:latin typeface="Nunito Sans Heavy"/>
              </a:rPr>
              <a:t>dudas</a:t>
            </a:r>
            <a:endParaRPr lang="en-US" sz="2100" dirty="0">
              <a:solidFill>
                <a:schemeClr val="accent1">
                  <a:lumMod val="75000"/>
                </a:schemeClr>
              </a:solidFill>
              <a:latin typeface="Nunito Sans Heavy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01337" y="210344"/>
            <a:ext cx="1143000" cy="800100"/>
          </a:xfrm>
          <a:custGeom>
            <a:avLst/>
            <a:gdLst/>
            <a:ahLst/>
            <a:cxnLst/>
            <a:rect l="l" t="t" r="r" b="b"/>
            <a:pathLst>
              <a:path w="5630918" h="2836314">
                <a:moveTo>
                  <a:pt x="0" y="0"/>
                </a:moveTo>
                <a:lnTo>
                  <a:pt x="5630918" y="0"/>
                </a:lnTo>
                <a:lnTo>
                  <a:pt x="5630918" y="2836314"/>
                </a:lnTo>
                <a:lnTo>
                  <a:pt x="0" y="28363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2E1306A-7C10-E366-4D37-08C6C59E41DD}"/>
              </a:ext>
            </a:extLst>
          </p:cNvPr>
          <p:cNvSpPr/>
          <p:nvPr/>
        </p:nvSpPr>
        <p:spPr>
          <a:xfrm>
            <a:off x="2171700" y="2267744"/>
            <a:ext cx="4800600" cy="87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3300" dirty="0" err="1">
                <a:solidFill>
                  <a:schemeClr val="accent1">
                    <a:lumMod val="75000"/>
                  </a:schemeClr>
                </a:solidFill>
                <a:latin typeface="Nunito Sans Heavy"/>
              </a:rPr>
              <a:t>Preguntas</a:t>
            </a:r>
            <a:r>
              <a:rPr lang="en-US" sz="3300" dirty="0">
                <a:solidFill>
                  <a:schemeClr val="accent1">
                    <a:lumMod val="75000"/>
                  </a:schemeClr>
                </a:solidFill>
                <a:latin typeface="Nunito Sans Heavy"/>
              </a:rPr>
              <a:t> y </a:t>
            </a:r>
            <a:r>
              <a:rPr lang="en-US" sz="3300" dirty="0" err="1">
                <a:solidFill>
                  <a:schemeClr val="accent1">
                    <a:lumMod val="75000"/>
                  </a:schemeClr>
                </a:solidFill>
                <a:latin typeface="Nunito Sans Heavy"/>
              </a:rPr>
              <a:t>respuestas</a:t>
            </a:r>
            <a:endParaRPr lang="en-US" sz="3300" dirty="0">
              <a:solidFill>
                <a:schemeClr val="accent1">
                  <a:lumMod val="75000"/>
                </a:schemeClr>
              </a:solidFill>
              <a:latin typeface="Nunito Sans Heavy"/>
            </a:endParaRPr>
          </a:p>
        </p:txBody>
      </p:sp>
      <p:pic>
        <p:nvPicPr>
          <p:cNvPr id="3" name="Imagen 5">
            <a:extLst>
              <a:ext uri="{FF2B5EF4-FFF2-40B4-BE49-F238E27FC236}">
                <a16:creationId xmlns:a16="http://schemas.microsoft.com/office/drawing/2014/main" id="{28979A03-C2DF-A8E1-09D9-7A7CB3CED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163207"/>
            <a:ext cx="723900" cy="70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481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1168</TotalTime>
  <Words>445</Words>
  <Application>Microsoft Macintosh PowerPoint</Application>
  <PresentationFormat>Custom</PresentationFormat>
  <Paragraphs>57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Nunito Sans Bold</vt:lpstr>
      <vt:lpstr>Nunito Sans Heavy</vt:lpstr>
      <vt:lpstr>Calibri</vt:lpstr>
      <vt:lpstr>Arial</vt:lpstr>
      <vt:lpstr>Wingdings</vt:lpstr>
      <vt:lpstr>Nunito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presentación</dc:title>
  <dc:creator>Luz Emilce Barbosa</dc:creator>
  <cp:lastModifiedBy>Lorenzo Ortiz Aquino</cp:lastModifiedBy>
  <cp:revision>31</cp:revision>
  <dcterms:created xsi:type="dcterms:W3CDTF">2006-08-16T00:00:00Z</dcterms:created>
  <dcterms:modified xsi:type="dcterms:W3CDTF">2026-09-24T21:38:32Z</dcterms:modified>
  <dc:identifier>DAGIxiFYULg</dc:identifier>
</cp:coreProperties>
</file>