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Berlin Sans FB" panose="020E0602020502020306" pitchFamily="34" charset="0"/>
      <p:regular r:id="rId10"/>
      <p:bold r:id="rId11"/>
    </p:embeddedFont>
    <p:embeddedFont>
      <p:font typeface="Overlock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m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Plantilla_Power Point_2017-06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523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960914" y="1850573"/>
            <a:ext cx="8840020" cy="3004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 IQ PLAN DE ACCIÓN 2017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331078" y="6522901"/>
            <a:ext cx="2593339" cy="200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Código: E-FO-041 - Versión: 09 -Fecha: Marzo 01 de 2017</a:t>
            </a:r>
          </a:p>
        </p:txBody>
      </p:sp>
      <p:sp>
        <p:nvSpPr>
          <p:cNvPr id="167" name="Shape 167"/>
          <p:cNvSpPr/>
          <p:nvPr/>
        </p:nvSpPr>
        <p:spPr>
          <a:xfrm>
            <a:off x="9282897" y="4768330"/>
            <a:ext cx="25180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800" b="1" i="0" u="none" strike="noStrike" cap="none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Fecha corte: 31-03-17</a:t>
            </a:r>
            <a:endParaRPr lang="es-CO" sz="1800" b="1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88128" y="9078"/>
            <a:ext cx="4207673" cy="539601"/>
            <a:chOff x="202551" y="762497"/>
            <a:chExt cx="15515759" cy="1989517"/>
          </a:xfrm>
        </p:grpSpPr>
        <p:pic>
          <p:nvPicPr>
            <p:cNvPr id="173" name="Shape 1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551" y="762497"/>
              <a:ext cx="11790681" cy="1434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Shape 174"/>
            <p:cNvSpPr txBox="1"/>
            <p:nvPr/>
          </p:nvSpPr>
          <p:spPr>
            <a:xfrm>
              <a:off x="1602050" y="1617237"/>
              <a:ext cx="14116260" cy="1134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400" b="0" i="1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la cooperación internacional que recibe Colombia 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244545" y="963820"/>
            <a:ext cx="5589096" cy="2520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1. 80% de alineación de la cooperación internacional a la Hoja de Ruta</a:t>
            </a:r>
          </a:p>
        </p:txBody>
      </p:sp>
      <p:sp>
        <p:nvSpPr>
          <p:cNvPr id="176" name="Shape 176"/>
          <p:cNvSpPr/>
          <p:nvPr/>
        </p:nvSpPr>
        <p:spPr>
          <a:xfrm>
            <a:off x="244545" y="494649"/>
            <a:ext cx="5589096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2000" dirty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</a:p>
        </p:txBody>
      </p:sp>
      <p:sp>
        <p:nvSpPr>
          <p:cNvPr id="177" name="Shape 177"/>
          <p:cNvSpPr/>
          <p:nvPr/>
        </p:nvSpPr>
        <p:spPr>
          <a:xfrm>
            <a:off x="244545" y="4687314"/>
            <a:ext cx="5589096" cy="2520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9. Movilización de 700 M/USD de CI en 2017</a:t>
            </a:r>
          </a:p>
        </p:txBody>
      </p:sp>
      <p:sp>
        <p:nvSpPr>
          <p:cNvPr id="178" name="Shape 178"/>
          <p:cNvSpPr/>
          <p:nvPr/>
        </p:nvSpPr>
        <p:spPr>
          <a:xfrm>
            <a:off x="244545" y="5016857"/>
            <a:ext cx="5589096" cy="252000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10. Gestionar al menos 25 M/USD de fuentes no tradicionales </a:t>
            </a:r>
          </a:p>
        </p:txBody>
      </p:sp>
      <p:sp>
        <p:nvSpPr>
          <p:cNvPr id="179" name="Shape 179"/>
          <p:cNvSpPr/>
          <p:nvPr/>
        </p:nvSpPr>
        <p:spPr>
          <a:xfrm>
            <a:off x="244545" y="5339537"/>
            <a:ext cx="5589096" cy="386261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36000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11. Consolidar iniciativas conjuntas alineadas a las prioridades de la Hoja de Ruta con el 70% de nuestros aliados</a:t>
            </a:r>
          </a:p>
        </p:txBody>
      </p:sp>
      <p:sp>
        <p:nvSpPr>
          <p:cNvPr id="180" name="Shape 180"/>
          <p:cNvSpPr/>
          <p:nvPr/>
        </p:nvSpPr>
        <p:spPr>
          <a:xfrm>
            <a:off x="244545" y="1783596"/>
            <a:ext cx="5589096" cy="399746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3. 80% de los proyectos aprobados en convocatorias de AOD que cuentan con el apoyo de APC-Colombia están alineadas a la Hoja de </a:t>
            </a: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Ruta</a:t>
            </a:r>
            <a:endParaRPr lang="es-CO" sz="1200" dirty="0">
              <a:solidFill>
                <a:srgbClr val="0B487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4545" y="3745563"/>
            <a:ext cx="5589096" cy="35999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7. Hacer seguimiento a la ejecución del 100% de los recursos asignados de contrapartidas que garantice resultados</a:t>
            </a:r>
          </a:p>
        </p:txBody>
      </p:sp>
      <p:sp>
        <p:nvSpPr>
          <p:cNvPr id="182" name="Shape 182"/>
          <p:cNvSpPr/>
          <p:nvPr/>
        </p:nvSpPr>
        <p:spPr>
          <a:xfrm>
            <a:off x="244545" y="4199771"/>
            <a:ext cx="5589096" cy="40659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8. Hacer seguimiento y apoyar la ejecución del 100% de las actividades priorizadas en los planes de trabajo de los Col-Col implementados en 2016</a:t>
            </a:r>
          </a:p>
        </p:txBody>
      </p:sp>
      <p:sp>
        <p:nvSpPr>
          <p:cNvPr id="183" name="Shape 183"/>
          <p:cNvSpPr/>
          <p:nvPr/>
        </p:nvSpPr>
        <p:spPr>
          <a:xfrm>
            <a:off x="244545" y="2259731"/>
            <a:ext cx="5589096" cy="38352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4. 100% de los intercambios Col-Col implementados en 2017 están alineados a la Hoja de Ruta y cuentan con plan de trabajo</a:t>
            </a:r>
          </a:p>
        </p:txBody>
      </p:sp>
      <p:sp>
        <p:nvSpPr>
          <p:cNvPr id="184" name="Shape 184"/>
          <p:cNvSpPr/>
          <p:nvPr/>
        </p:nvSpPr>
        <p:spPr>
          <a:xfrm>
            <a:off x="244545" y="1292209"/>
            <a:ext cx="5589096" cy="414998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2. 70% de los cursos cortos ofrecidos por la Cooperación Internacional responden a la Hoja de Ruta y son aprovechados</a:t>
            </a:r>
          </a:p>
        </p:txBody>
      </p:sp>
      <p:sp>
        <p:nvSpPr>
          <p:cNvPr id="185" name="Shape 185"/>
          <p:cNvSpPr/>
          <p:nvPr/>
        </p:nvSpPr>
        <p:spPr>
          <a:xfrm>
            <a:off x="244545" y="2719649"/>
            <a:ext cx="5589096" cy="53095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 dirty="0" smtClean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  <a:r>
              <a:rPr lang="es-CO" sz="1200" dirty="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. Diseñar y poner en marcha 10 intervenciones de CSS alineadas a la Hoja de Ruta y que contribuyan a las metas de focalizar y dinamizar la CI que recibe Colombia					</a:t>
            </a:r>
          </a:p>
        </p:txBody>
      </p:sp>
      <p:sp>
        <p:nvSpPr>
          <p:cNvPr id="186" name="Shape 186"/>
          <p:cNvSpPr/>
          <p:nvPr/>
        </p:nvSpPr>
        <p:spPr>
          <a:xfrm>
            <a:off x="244545" y="3321833"/>
            <a:ext cx="5589096" cy="359999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>
            <a:noFill/>
          </a:ln>
        </p:spPr>
        <p:txBody>
          <a:bodyPr lIns="91425" tIns="45700" rIns="0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0B4870"/>
                </a:solidFill>
                <a:latin typeface="Arimo"/>
                <a:ea typeface="Arimo"/>
                <a:cs typeface="Arimo"/>
                <a:sym typeface="Arimo"/>
              </a:rPr>
              <a:t>6. Implementar al menos 1 herramienta que mejore el registro de los recursos de Cooperación Internacional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284439" y="431994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736620" y="356751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9341015" y="962064"/>
            <a:ext cx="864193" cy="255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12,75%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</a:t>
            </a:r>
            <a:r>
              <a:rPr lang="es-CO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89%</a:t>
            </a: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80% y 89%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que 80%  </a:t>
            </a:r>
          </a:p>
        </p:txBody>
      </p:sp>
      <p:sp>
        <p:nvSpPr>
          <p:cNvPr id="191" name="Shape 191"/>
          <p:cNvSpPr/>
          <p:nvPr/>
        </p:nvSpPr>
        <p:spPr>
          <a:xfrm>
            <a:off x="2051748" y="6241644"/>
            <a:ext cx="179742" cy="17999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051747" y="646694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9341015" y="1371952"/>
            <a:ext cx="864193" cy="255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21,5%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9437276" y="1844970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9341015" y="2306295"/>
            <a:ext cx="864193" cy="290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29,75%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9437276" y="284662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9437276" y="336333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9437276" y="378706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9437276" y="4264571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55%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9341015" y="4697982"/>
            <a:ext cx="864193" cy="230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28,32%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9437276" y="500435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9437276" y="539416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143631" y="951321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076571" y="1359005"/>
            <a:ext cx="805791" cy="2814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41,4%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7143631" y="1844970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7143631" y="2312996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143631" y="284662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7143631" y="336333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143631" y="3787063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7076571" y="4276066"/>
            <a:ext cx="805791" cy="254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62,5%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143631" y="4674815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11%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7143631" y="500435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143631" y="5394168"/>
            <a:ext cx="67167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15" name="Shape 215"/>
          <p:cNvSpPr/>
          <p:nvPr/>
        </p:nvSpPr>
        <p:spPr>
          <a:xfrm>
            <a:off x="6894196" y="99982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894196" y="140970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6894196" y="1893470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6894196" y="236149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6894196" y="2895128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6894196" y="3411833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6894196" y="3835563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894196" y="4313071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6894196" y="4723315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6894196" y="5052858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6894196" y="5442668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2051785" y="603377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60884" y="43241"/>
            <a:ext cx="3203151" cy="593149"/>
            <a:chOff x="1103116" y="855023"/>
            <a:chExt cx="13348224" cy="2471458"/>
          </a:xfrm>
        </p:grpSpPr>
        <p:pic>
          <p:nvPicPr>
            <p:cNvPr id="232" name="Shape 2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3116" y="855023"/>
              <a:ext cx="9131483" cy="1791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Shape 233"/>
            <p:cNvSpPr/>
            <p:nvPr/>
          </p:nvSpPr>
          <p:spPr>
            <a:xfrm>
              <a:off x="2544168" y="2236440"/>
              <a:ext cx="11907172" cy="10900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conocimiento de valor con países en desarrollo </a:t>
              </a:r>
            </a:p>
          </p:txBody>
        </p:sp>
      </p:grpSp>
      <p:sp>
        <p:nvSpPr>
          <p:cNvPr id="234" name="Shape 234"/>
          <p:cNvSpPr/>
          <p:nvPr/>
        </p:nvSpPr>
        <p:spPr>
          <a:xfrm>
            <a:off x="258995" y="3052152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4. Producir 25 nuevos estudios de caso para consolidar el Portafolio de Saber Hacer Colombia</a:t>
            </a:r>
          </a:p>
        </p:txBody>
      </p:sp>
      <p:sp>
        <p:nvSpPr>
          <p:cNvPr id="235" name="Shape 235"/>
          <p:cNvSpPr/>
          <p:nvPr/>
        </p:nvSpPr>
        <p:spPr>
          <a:xfrm>
            <a:off x="258995" y="2420004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3. Implementar las actividades priorizadas en los planes de innovación de las rutas de aprendizaje y alianzas estratégicas ejecutadas en </a:t>
            </a:r>
            <a:r>
              <a:rPr lang="es-CO" sz="1200" dirty="0" smtClean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2016</a:t>
            </a:r>
            <a:endParaRPr lang="es-CO" sz="1200" dirty="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258995" y="3684300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5. Intercambiar el 80% de las iniciativas documentadas a través de Saber Hacer Colombia con socios externos e internos</a:t>
            </a:r>
          </a:p>
        </p:txBody>
      </p:sp>
      <p:sp>
        <p:nvSpPr>
          <p:cNvPr id="237" name="Shape 237"/>
          <p:cNvSpPr/>
          <p:nvPr/>
        </p:nvSpPr>
        <p:spPr>
          <a:xfrm>
            <a:off x="258995" y="1155708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1. Aplicar la metodología de valoración al portafolio de proyectos que se formulen y ejecuten durante 2017</a:t>
            </a:r>
          </a:p>
        </p:txBody>
      </p:sp>
      <p:sp>
        <p:nvSpPr>
          <p:cNvPr id="238" name="Shape 238"/>
          <p:cNvSpPr/>
          <p:nvPr/>
        </p:nvSpPr>
        <p:spPr>
          <a:xfrm>
            <a:off x="258995" y="1771648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2. Diseñar y poner en marcha un programa de cursos que enriquezca la oferta de cooperación de Colombia</a:t>
            </a:r>
          </a:p>
        </p:txBody>
      </p:sp>
      <p:sp>
        <p:nvSpPr>
          <p:cNvPr id="239" name="Shape 239"/>
          <p:cNvSpPr/>
          <p:nvPr/>
        </p:nvSpPr>
        <p:spPr>
          <a:xfrm>
            <a:off x="249551" y="4316448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6. Al menos el 80% de los proyectos presentados a mecanismos o instancias de CSS priorizadas son aprobados</a:t>
            </a:r>
          </a:p>
        </p:txBody>
      </p:sp>
      <p:sp>
        <p:nvSpPr>
          <p:cNvPr id="240" name="Shape 240"/>
          <p:cNvSpPr/>
          <p:nvPr/>
        </p:nvSpPr>
        <p:spPr>
          <a:xfrm>
            <a:off x="258995" y="4948598"/>
            <a:ext cx="5590800" cy="612000"/>
          </a:xfrm>
          <a:prstGeom prst="roundRect">
            <a:avLst>
              <a:gd name="adj" fmla="val 16667"/>
            </a:avLst>
          </a:prstGeom>
          <a:solidFill>
            <a:srgbClr val="EBF1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7. Apalancar el 30% de los recursos asignados al FOCAI mediante instrumentos innovadores (alianzas estratégicas y Cooperación Triangular, entre otros)</a:t>
            </a:r>
          </a:p>
        </p:txBody>
      </p:sp>
      <p:sp>
        <p:nvSpPr>
          <p:cNvPr id="241" name="Shape 241"/>
          <p:cNvSpPr/>
          <p:nvPr/>
        </p:nvSpPr>
        <p:spPr>
          <a:xfrm>
            <a:off x="249549" y="728448"/>
            <a:ext cx="5600245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256450" y="665793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573615" y="590550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9304037" y="123320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21%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9304037" y="184914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52%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9232925" y="2472421"/>
            <a:ext cx="754362" cy="327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3,50%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9304037" y="3129653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9232925" y="3786051"/>
            <a:ext cx="754362" cy="2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76,5%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9304037" y="439394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9304037" y="511609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52%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7103470" y="123320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103470" y="184914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7103470" y="2497505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7103470" y="3129653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103470" y="3761801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7103470" y="439394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7103470" y="511609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</a:p>
        </p:txBody>
      </p:sp>
      <p:sp>
        <p:nvSpPr>
          <p:cNvPr id="258" name="Shape 258"/>
          <p:cNvSpPr/>
          <p:nvPr/>
        </p:nvSpPr>
        <p:spPr>
          <a:xfrm>
            <a:off x="6859863" y="128170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6859863" y="189764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6859863" y="2546005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6859863" y="3178153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6859863" y="3810301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6859863" y="516459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59863" y="444244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a </a:t>
            </a:r>
            <a:r>
              <a:rPr lang="es-CO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89%</a:t>
            </a: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80% y 89%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que 80%  </a:t>
            </a:r>
          </a:p>
        </p:txBody>
      </p:sp>
      <p:sp>
        <p:nvSpPr>
          <p:cNvPr id="37" name="Shape 191"/>
          <p:cNvSpPr/>
          <p:nvPr/>
        </p:nvSpPr>
        <p:spPr>
          <a:xfrm>
            <a:off x="2051748" y="6241644"/>
            <a:ext cx="179742" cy="17999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192"/>
          <p:cNvSpPr/>
          <p:nvPr/>
        </p:nvSpPr>
        <p:spPr>
          <a:xfrm>
            <a:off x="2051747" y="646694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226"/>
          <p:cNvSpPr/>
          <p:nvPr/>
        </p:nvSpPr>
        <p:spPr>
          <a:xfrm>
            <a:off x="2051785" y="603377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Shape 269"/>
          <p:cNvGrpSpPr/>
          <p:nvPr/>
        </p:nvGrpSpPr>
        <p:grpSpPr>
          <a:xfrm>
            <a:off x="66102" y="65315"/>
            <a:ext cx="3874525" cy="574351"/>
            <a:chOff x="818779" y="497695"/>
            <a:chExt cx="12916776" cy="1914508"/>
          </a:xfrm>
        </p:grpSpPr>
        <p:pic>
          <p:nvPicPr>
            <p:cNvPr id="270" name="Shape 2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779" y="497695"/>
              <a:ext cx="8000821" cy="1284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Shape 271"/>
            <p:cNvSpPr/>
            <p:nvPr/>
          </p:nvSpPr>
          <p:spPr>
            <a:xfrm>
              <a:off x="2582973" y="1488873"/>
              <a:ext cx="11152582" cy="9233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200" i="1">
                  <a:solidFill>
                    <a:srgbClr val="009999"/>
                  </a:solidFill>
                  <a:latin typeface="Calibri"/>
                  <a:ea typeface="Calibri"/>
                  <a:cs typeface="Calibri"/>
                  <a:sym typeface="Calibri"/>
                </a:rPr>
                <a:t>los resultados de la Cooperación Internacional</a:t>
              </a:r>
            </a:p>
          </p:txBody>
        </p:sp>
      </p:grpSp>
      <p:sp>
        <p:nvSpPr>
          <p:cNvPr id="272" name="Shape 272"/>
          <p:cNvSpPr/>
          <p:nvPr/>
        </p:nvSpPr>
        <p:spPr>
          <a:xfrm>
            <a:off x="271322" y="3405992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4. Llegar a 108.500 interacciones en Facebook y 50% en tasa de interacción en Twitter</a:t>
            </a:r>
          </a:p>
        </p:txBody>
      </p:sp>
      <p:sp>
        <p:nvSpPr>
          <p:cNvPr id="273" name="Shape 273"/>
          <p:cNvSpPr/>
          <p:nvPr/>
        </p:nvSpPr>
        <p:spPr>
          <a:xfrm>
            <a:off x="271322" y="2742036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3. Entregar 5 publicaciones de análisis sobre las grandes apuestas de APC-Colombia y que cumplan con las características del formato de control.</a:t>
            </a:r>
          </a:p>
        </p:txBody>
      </p:sp>
      <p:sp>
        <p:nvSpPr>
          <p:cNvPr id="274" name="Shape 274"/>
          <p:cNvSpPr/>
          <p:nvPr/>
        </p:nvSpPr>
        <p:spPr>
          <a:xfrm>
            <a:off x="271322" y="2078080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2. Gestionar 220 notas que mencionen a APC-Colombia en medios de Comunicación.</a:t>
            </a:r>
          </a:p>
        </p:txBody>
      </p:sp>
      <p:sp>
        <p:nvSpPr>
          <p:cNvPr id="275" name="Shape 275"/>
          <p:cNvSpPr/>
          <p:nvPr/>
        </p:nvSpPr>
        <p:spPr>
          <a:xfrm>
            <a:off x="271322" y="4069948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5. Monitorear el 100% de menciones que hacen nuestros aliados sobre APC-Colombia</a:t>
            </a:r>
          </a:p>
        </p:txBody>
      </p:sp>
      <p:sp>
        <p:nvSpPr>
          <p:cNvPr id="276" name="Shape 276"/>
          <p:cNvSpPr/>
          <p:nvPr/>
        </p:nvSpPr>
        <p:spPr>
          <a:xfrm>
            <a:off x="271322" y="4733903"/>
            <a:ext cx="5590800" cy="534784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6. El 50% de las páginas vistas del sitio web, corresponden a contenidos publicados que apoyan la visibilización de las grandes apuestas de APC-Colombia</a:t>
            </a:r>
          </a:p>
        </p:txBody>
      </p:sp>
      <p:sp>
        <p:nvSpPr>
          <p:cNvPr id="277" name="Shape 277"/>
          <p:cNvSpPr/>
          <p:nvPr/>
        </p:nvSpPr>
        <p:spPr>
          <a:xfrm>
            <a:off x="271322" y="1414124"/>
            <a:ext cx="5590800" cy="432000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32989B"/>
                </a:solidFill>
                <a:latin typeface="Arimo"/>
                <a:ea typeface="Arimo"/>
                <a:cs typeface="Arimo"/>
                <a:sym typeface="Arimo"/>
              </a:rPr>
              <a:t>1. Implementar el 100% del Sistema de Información de Cooperación Internacional – CICLOPE.</a:t>
            </a:r>
          </a:p>
        </p:txBody>
      </p:sp>
      <p:sp>
        <p:nvSpPr>
          <p:cNvPr id="278" name="Shape 278"/>
          <p:cNvSpPr/>
          <p:nvPr/>
        </p:nvSpPr>
        <p:spPr>
          <a:xfrm>
            <a:off x="271322" y="818612"/>
            <a:ext cx="5590800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359044" y="755956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849635" y="755956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9580057" y="1491625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11%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9580057" y="2155581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9580057" y="2819537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9580057" y="3483493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9580057" y="414744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63%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9531789" y="4862796"/>
            <a:ext cx="70867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65,5%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201708" y="1491625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7201708" y="2155581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48%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7201708" y="2819537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7201708" y="3483493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201708" y="414744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7159292" y="4862796"/>
            <a:ext cx="69697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</a:p>
        </p:txBody>
      </p:sp>
      <p:sp>
        <p:nvSpPr>
          <p:cNvPr id="293" name="Shape 293"/>
          <p:cNvSpPr/>
          <p:nvPr/>
        </p:nvSpPr>
        <p:spPr>
          <a:xfrm>
            <a:off x="6962446" y="1540125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6962446" y="2204081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6962446" y="2868037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6962446" y="3531993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6962446" y="419594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6962446" y="4911296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a </a:t>
            </a:r>
            <a:r>
              <a:rPr lang="es-CO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89%</a:t>
            </a: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80% y 89%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que 80%  </a:t>
            </a:r>
          </a:p>
        </p:txBody>
      </p:sp>
      <p:sp>
        <p:nvSpPr>
          <p:cNvPr id="33" name="Shape 191"/>
          <p:cNvSpPr/>
          <p:nvPr/>
        </p:nvSpPr>
        <p:spPr>
          <a:xfrm>
            <a:off x="2051748" y="6241644"/>
            <a:ext cx="179742" cy="17999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192"/>
          <p:cNvSpPr/>
          <p:nvPr/>
        </p:nvSpPr>
        <p:spPr>
          <a:xfrm>
            <a:off x="2051747" y="646694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26"/>
          <p:cNvSpPr/>
          <p:nvPr/>
        </p:nvSpPr>
        <p:spPr>
          <a:xfrm>
            <a:off x="2051785" y="603377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Shape 303"/>
          <p:cNvGrpSpPr/>
          <p:nvPr/>
        </p:nvGrpSpPr>
        <p:grpSpPr>
          <a:xfrm>
            <a:off x="11671" y="920"/>
            <a:ext cx="3150794" cy="717608"/>
            <a:chOff x="609747" y="164907"/>
            <a:chExt cx="12596703" cy="2868564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260436" y="1218284"/>
            <a:ext cx="5590800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1. Implementar 6 proyectos alineados con la estrategia GEL*</a:t>
            </a:r>
          </a:p>
        </p:txBody>
      </p:sp>
      <p:sp>
        <p:nvSpPr>
          <p:cNvPr id="307" name="Shape 307"/>
          <p:cNvSpPr/>
          <p:nvPr/>
        </p:nvSpPr>
        <p:spPr>
          <a:xfrm>
            <a:off x="260436" y="2208392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3. Atender oportunamente el 80% de las solicitudes de insumos y servicios requeridos por los procesos a la coordinación administrativa.</a:t>
            </a:r>
          </a:p>
        </p:txBody>
      </p:sp>
      <p:sp>
        <p:nvSpPr>
          <p:cNvPr id="308" name="Shape 308"/>
          <p:cNvSpPr/>
          <p:nvPr/>
        </p:nvSpPr>
        <p:spPr>
          <a:xfrm>
            <a:off x="260436" y="1701501"/>
            <a:ext cx="5590800" cy="288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2. Sistema de Gestión Documental implementado</a:t>
            </a:r>
          </a:p>
        </p:txBody>
      </p:sp>
      <p:sp>
        <p:nvSpPr>
          <p:cNvPr id="309" name="Shape 309"/>
          <p:cNvSpPr/>
          <p:nvPr/>
        </p:nvSpPr>
        <p:spPr>
          <a:xfrm>
            <a:off x="260436" y="2841746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4. Evaluar el Sistema de Control Interno de APC-Colombia, orientado a la entrega oportuna de información para la mejora continua</a:t>
            </a:r>
          </a:p>
        </p:txBody>
      </p:sp>
      <p:sp>
        <p:nvSpPr>
          <p:cNvPr id="310" name="Shape 310"/>
          <p:cNvSpPr/>
          <p:nvPr/>
        </p:nvSpPr>
        <p:spPr>
          <a:xfrm>
            <a:off x="260436" y="3476595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5. Elaborar un proyecto de documento que consolide los lineamientos jurídicos de la Cooperación Internacional de Colombia</a:t>
            </a:r>
          </a:p>
        </p:txBody>
      </p:sp>
      <p:sp>
        <p:nvSpPr>
          <p:cNvPr id="311" name="Shape 311"/>
          <p:cNvSpPr/>
          <p:nvPr/>
        </p:nvSpPr>
        <p:spPr>
          <a:xfrm>
            <a:off x="260436" y="4121756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6. El promedio de los índices que miden la gestión institucional llegan al menos al 80%</a:t>
            </a:r>
          </a:p>
        </p:txBody>
      </p:sp>
      <p:sp>
        <p:nvSpPr>
          <p:cNvPr id="312" name="Shape 312"/>
          <p:cNvSpPr/>
          <p:nvPr/>
        </p:nvSpPr>
        <p:spPr>
          <a:xfrm>
            <a:off x="260436" y="4741808"/>
            <a:ext cx="5590800" cy="432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7. La formulación y seguimiento del 100% de los planes de acción de APC-Colombia está orientada a resultados</a:t>
            </a:r>
          </a:p>
        </p:txBody>
      </p:sp>
      <p:sp>
        <p:nvSpPr>
          <p:cNvPr id="313" name="Shape 313"/>
          <p:cNvSpPr/>
          <p:nvPr/>
        </p:nvSpPr>
        <p:spPr>
          <a:xfrm>
            <a:off x="260436" y="5363760"/>
            <a:ext cx="5590800" cy="288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8. Diseñar e implementar el acuerdo de servicios contractuales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2533836" y="6255048"/>
            <a:ext cx="5746469" cy="5419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1. Uso y apropiación, 2. Gestión de cursos y convocatorias, 3. Mapa, servicios y procedimientos de </a:t>
            </a:r>
            <a:r>
              <a:rPr lang="es-CO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información,  </a:t>
            </a:r>
            <a:r>
              <a:rPr lang="es-CO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Monitoreo de Infraestructura, 5. Implementación de Plan de Recuperación de Desastres y 6. Sistema de Gestión  de Seguridad de la Información</a:t>
            </a:r>
          </a:p>
        </p:txBody>
      </p:sp>
      <p:sp>
        <p:nvSpPr>
          <p:cNvPr id="315" name="Shape 315"/>
          <p:cNvSpPr/>
          <p:nvPr/>
        </p:nvSpPr>
        <p:spPr>
          <a:xfrm>
            <a:off x="260436" y="747233"/>
            <a:ext cx="5590800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4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4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393768" y="684578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860521" y="609335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9466932" y="1243715"/>
            <a:ext cx="860160" cy="237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31,75%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9508408" y="1707002"/>
            <a:ext cx="77720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48,7%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9590943" y="2285893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24%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9590943" y="2919247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9508408" y="3554096"/>
            <a:ext cx="77720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9,52%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9485207" y="4199257"/>
            <a:ext cx="82361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24,10%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9485207" y="4819309"/>
            <a:ext cx="82361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48,75%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9590943" y="5369261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7274425" y="1707002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7174459" y="2285893"/>
            <a:ext cx="81207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7256151" y="2922584"/>
            <a:ext cx="648687" cy="270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7174459" y="3554096"/>
            <a:ext cx="81207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9,52%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7256151" y="4199257"/>
            <a:ext cx="64868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8%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7256151" y="4819309"/>
            <a:ext cx="648687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7274425" y="5369261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</a:p>
        </p:txBody>
      </p:sp>
      <p:sp>
        <p:nvSpPr>
          <p:cNvPr id="333" name="Shape 333"/>
          <p:cNvSpPr/>
          <p:nvPr/>
        </p:nvSpPr>
        <p:spPr>
          <a:xfrm>
            <a:off x="7006290" y="1755502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7006290" y="2334393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7006290" y="2967747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7006290" y="4247757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7006290" y="360259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7006290" y="5417761"/>
            <a:ext cx="179742" cy="179999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7006290" y="1272285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7274425" y="1223785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</a:p>
        </p:txBody>
      </p:sp>
      <p:sp>
        <p:nvSpPr>
          <p:cNvPr id="341" name="Shape 341"/>
          <p:cNvSpPr/>
          <p:nvPr/>
        </p:nvSpPr>
        <p:spPr>
          <a:xfrm>
            <a:off x="7006311" y="4867808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a </a:t>
            </a:r>
            <a:r>
              <a:rPr lang="es-CO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89%</a:t>
            </a: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80% y 89%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que 80%  </a:t>
            </a:r>
          </a:p>
        </p:txBody>
      </p:sp>
      <p:sp>
        <p:nvSpPr>
          <p:cNvPr id="42" name="Shape 191"/>
          <p:cNvSpPr/>
          <p:nvPr/>
        </p:nvSpPr>
        <p:spPr>
          <a:xfrm>
            <a:off x="2051748" y="6241644"/>
            <a:ext cx="179742" cy="17999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192"/>
          <p:cNvSpPr/>
          <p:nvPr/>
        </p:nvSpPr>
        <p:spPr>
          <a:xfrm>
            <a:off x="2051747" y="646694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226"/>
          <p:cNvSpPr/>
          <p:nvPr/>
        </p:nvSpPr>
        <p:spPr>
          <a:xfrm>
            <a:off x="2051785" y="603377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66101" y="32016"/>
            <a:ext cx="3150794" cy="717608"/>
            <a:chOff x="609747" y="164907"/>
            <a:chExt cx="12596703" cy="2868564"/>
          </a:xfrm>
        </p:grpSpPr>
        <p:pic>
          <p:nvPicPr>
            <p:cNvPr id="347" name="Shape 3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747" y="164907"/>
              <a:ext cx="10640707" cy="232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Shape 348"/>
            <p:cNvSpPr/>
            <p:nvPr/>
          </p:nvSpPr>
          <p:spPr>
            <a:xfrm>
              <a:off x="3140276" y="1987713"/>
              <a:ext cx="10066173" cy="1045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s-CO" sz="1100" i="1">
                  <a:solidFill>
                    <a:srgbClr val="660066"/>
                  </a:solidFill>
                  <a:latin typeface="Calibri"/>
                  <a:ea typeface="Calibri"/>
                  <a:cs typeface="Calibri"/>
                  <a:sym typeface="Calibri"/>
                </a:rPr>
                <a:t>una APC-Colombia apasionada y efectiva</a:t>
              </a:r>
            </a:p>
          </p:txBody>
        </p:sp>
      </p:grpSp>
      <p:sp>
        <p:nvSpPr>
          <p:cNvPr id="349" name="Shape 349"/>
          <p:cNvSpPr/>
          <p:nvPr/>
        </p:nvSpPr>
        <p:spPr>
          <a:xfrm>
            <a:off x="207840" y="3646572"/>
            <a:ext cx="5590800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13. Plan Institucional de Capacitación que maximiza la idoneidad de por lo menos el 70% de la población objetivo es formulado e implementado </a:t>
            </a:r>
          </a:p>
        </p:txBody>
      </p:sp>
      <p:sp>
        <p:nvSpPr>
          <p:cNvPr id="350" name="Shape 350"/>
          <p:cNvSpPr/>
          <p:nvPr/>
        </p:nvSpPr>
        <p:spPr>
          <a:xfrm>
            <a:off x="207840" y="4243732"/>
            <a:ext cx="5590800" cy="324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14. Sistema de Administración Integral de Talento Humano implementado</a:t>
            </a:r>
          </a:p>
        </p:txBody>
      </p:sp>
      <p:sp>
        <p:nvSpPr>
          <p:cNvPr id="351" name="Shape 351"/>
          <p:cNvSpPr/>
          <p:nvPr/>
        </p:nvSpPr>
        <p:spPr>
          <a:xfrm>
            <a:off x="207840" y="5307059"/>
            <a:ext cx="5590800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16. Plan de estímulos e incentivos (PEI) 2017 formulado e implementado para fortalecer el sentido de pertenencia</a:t>
            </a:r>
          </a:p>
        </p:txBody>
      </p:sp>
      <p:sp>
        <p:nvSpPr>
          <p:cNvPr id="352" name="Shape 352"/>
          <p:cNvSpPr/>
          <p:nvPr/>
        </p:nvSpPr>
        <p:spPr>
          <a:xfrm>
            <a:off x="207840" y="4785278"/>
            <a:ext cx="5590800" cy="324000"/>
          </a:xfrm>
          <a:prstGeom prst="roundRect">
            <a:avLst>
              <a:gd name="adj" fmla="val 10425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15. Sistema de Gestión de Seguridad y Salud en el Trabajo implementado</a:t>
            </a:r>
          </a:p>
        </p:txBody>
      </p:sp>
      <p:sp>
        <p:nvSpPr>
          <p:cNvPr id="353" name="Shape 353"/>
          <p:cNvSpPr/>
          <p:nvPr/>
        </p:nvSpPr>
        <p:spPr>
          <a:xfrm>
            <a:off x="207840" y="2412677"/>
            <a:ext cx="5590800" cy="396000"/>
          </a:xfrm>
          <a:prstGeom prst="roundRect">
            <a:avLst>
              <a:gd name="adj" fmla="val 14991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11. Implementar un mecanismo de seguimiento financiero orientado a optimizar la ejecución presupuestal de la Agencia</a:t>
            </a:r>
          </a:p>
        </p:txBody>
      </p:sp>
      <p:sp>
        <p:nvSpPr>
          <p:cNvPr id="354" name="Shape 354"/>
          <p:cNvSpPr/>
          <p:nvPr/>
        </p:nvSpPr>
        <p:spPr>
          <a:xfrm>
            <a:off x="207840" y="3033816"/>
            <a:ext cx="5590800" cy="396000"/>
          </a:xfrm>
          <a:prstGeom prst="roundRect">
            <a:avLst>
              <a:gd name="adj" fmla="val 16667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12. Ejecutar el 100% de los recursos asignados al FOCAI y a los proyectos de inversión</a:t>
            </a:r>
          </a:p>
        </p:txBody>
      </p:sp>
      <p:sp>
        <p:nvSpPr>
          <p:cNvPr id="355" name="Shape 355"/>
          <p:cNvSpPr/>
          <p:nvPr/>
        </p:nvSpPr>
        <p:spPr>
          <a:xfrm>
            <a:off x="207840" y="1225160"/>
            <a:ext cx="5590800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9. Manual de políticas contables bajo el nuevo marco normativo NICSP** elaborado</a:t>
            </a:r>
          </a:p>
        </p:txBody>
      </p:sp>
      <p:sp>
        <p:nvSpPr>
          <p:cNvPr id="356" name="Shape 356"/>
          <p:cNvSpPr/>
          <p:nvPr/>
        </p:nvSpPr>
        <p:spPr>
          <a:xfrm>
            <a:off x="207840" y="1806868"/>
            <a:ext cx="5590800" cy="396000"/>
          </a:xfrm>
          <a:prstGeom prst="roundRect">
            <a:avLst>
              <a:gd name="adj" fmla="val 5536"/>
            </a:avLst>
          </a:prstGeom>
          <a:solidFill>
            <a:srgbClr val="D9D1E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10. Documentación de gestión financiera y contable actualizada para mejorar la calidad de la información financiera y contable</a:t>
            </a:r>
          </a:p>
        </p:txBody>
      </p:sp>
      <p:sp>
        <p:nvSpPr>
          <p:cNvPr id="357" name="Shape 357"/>
          <p:cNvSpPr/>
          <p:nvPr/>
        </p:nvSpPr>
        <p:spPr>
          <a:xfrm>
            <a:off x="2727645" y="6347164"/>
            <a:ext cx="4707314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NICSP: Normas Internacionales de Contabilidad para el Sector Público</a:t>
            </a:r>
          </a:p>
        </p:txBody>
      </p:sp>
      <p:sp>
        <p:nvSpPr>
          <p:cNvPr id="358" name="Shape 358"/>
          <p:cNvSpPr/>
          <p:nvPr/>
        </p:nvSpPr>
        <p:spPr>
          <a:xfrm>
            <a:off x="207840" y="773360"/>
            <a:ext cx="5590800" cy="348234"/>
          </a:xfrm>
          <a:prstGeom prst="roundRect">
            <a:avLst>
              <a:gd name="adj" fmla="val 8613"/>
            </a:avLst>
          </a:prstGeom>
          <a:solidFill>
            <a:srgbClr val="124E7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s-CO" sz="2000" dirty="0" smtClean="0">
                <a:solidFill>
                  <a:schemeClr val="lt1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ENTREGABLE</a:t>
            </a:r>
            <a:endParaRPr lang="es-CO" sz="2000" dirty="0">
              <a:solidFill>
                <a:schemeClr val="lt1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5">
            <a:alphaModFix/>
          </a:blip>
          <a:srcRect t="18287" b="13864"/>
          <a:stretch/>
        </p:blipFill>
        <p:spPr>
          <a:xfrm>
            <a:off x="6416915" y="710705"/>
            <a:ext cx="1898813" cy="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6">
            <a:alphaModFix/>
          </a:blip>
          <a:srcRect t="11494" b="13979"/>
          <a:stretch/>
        </p:blipFill>
        <p:spPr>
          <a:xfrm>
            <a:off x="8913117" y="635462"/>
            <a:ext cx="2072982" cy="62403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9606990" y="1284661"/>
            <a:ext cx="68523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9643539" y="1866369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9643539" y="2472178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9643539" y="3093317"/>
            <a:ext cx="61213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9537803" y="3706122"/>
            <a:ext cx="823611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10,72%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9625308" y="4267282"/>
            <a:ext cx="6486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28%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9537803" y="4808828"/>
            <a:ext cx="823611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31,25%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9643608" y="5366609"/>
            <a:ext cx="6120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7279744" y="1866418"/>
            <a:ext cx="56229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7123379" y="2472227"/>
            <a:ext cx="87502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35,45%</a:t>
            </a:r>
          </a:p>
        </p:txBody>
      </p:sp>
      <p:sp>
        <p:nvSpPr>
          <p:cNvPr id="371" name="Shape 371"/>
          <p:cNvSpPr/>
          <p:nvPr/>
        </p:nvSpPr>
        <p:spPr>
          <a:xfrm>
            <a:off x="6941509" y="1914869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6941530" y="2520677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6941530" y="1333160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7279744" y="1284710"/>
            <a:ext cx="56229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</a:p>
        </p:txBody>
      </p:sp>
      <p:sp>
        <p:nvSpPr>
          <p:cNvPr id="375" name="Shape 375"/>
          <p:cNvSpPr/>
          <p:nvPr/>
        </p:nvSpPr>
        <p:spPr>
          <a:xfrm>
            <a:off x="6941530" y="4857278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7262930" y="3706122"/>
            <a:ext cx="595927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6941530" y="3754572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123379" y="4808828"/>
            <a:ext cx="87502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18,75%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7262930" y="5366609"/>
            <a:ext cx="595927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lang="es-CO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6941530" y="5415059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6941530" y="4315732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7262930" y="4267282"/>
            <a:ext cx="595927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42%</a:t>
            </a:r>
          </a:p>
        </p:txBody>
      </p:sp>
      <p:sp>
        <p:nvSpPr>
          <p:cNvPr id="383" name="Shape 383"/>
          <p:cNvSpPr/>
          <p:nvPr/>
        </p:nvSpPr>
        <p:spPr>
          <a:xfrm>
            <a:off x="6941530" y="3141816"/>
            <a:ext cx="179700" cy="1800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7123379" y="3093366"/>
            <a:ext cx="875029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4,12%</a:t>
            </a:r>
          </a:p>
        </p:txBody>
      </p:sp>
      <p:sp>
        <p:nvSpPr>
          <p:cNvPr id="41" name="Shape 190"/>
          <p:cNvSpPr txBox="1"/>
          <p:nvPr/>
        </p:nvSpPr>
        <p:spPr>
          <a:xfrm>
            <a:off x="471947" y="5971042"/>
            <a:ext cx="1917568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a </a:t>
            </a:r>
            <a:r>
              <a:rPr lang="es-CO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89%</a:t>
            </a:r>
            <a:endParaRPr lang="es-CO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80% y 89%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CO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que 80%  </a:t>
            </a:r>
          </a:p>
        </p:txBody>
      </p:sp>
      <p:sp>
        <p:nvSpPr>
          <p:cNvPr id="42" name="Shape 191"/>
          <p:cNvSpPr/>
          <p:nvPr/>
        </p:nvSpPr>
        <p:spPr>
          <a:xfrm>
            <a:off x="2051748" y="6241644"/>
            <a:ext cx="179742" cy="17999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192"/>
          <p:cNvSpPr/>
          <p:nvPr/>
        </p:nvSpPr>
        <p:spPr>
          <a:xfrm>
            <a:off x="2051747" y="6466946"/>
            <a:ext cx="179742" cy="17999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226"/>
          <p:cNvSpPr/>
          <p:nvPr/>
        </p:nvSpPr>
        <p:spPr>
          <a:xfrm>
            <a:off x="2051785" y="6033773"/>
            <a:ext cx="179700" cy="1800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1091</Words>
  <Application>Microsoft Office PowerPoint</Application>
  <PresentationFormat>Panorámica</PresentationFormat>
  <Paragraphs>150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Berlin Sans FB</vt:lpstr>
      <vt:lpstr>Overlock</vt:lpstr>
      <vt:lpstr>Calibri</vt:lpstr>
      <vt:lpstr>Arimo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Pasante DCI</dc:creator>
  <cp:lastModifiedBy>Fredy Alayon Garcia</cp:lastModifiedBy>
  <cp:revision>10</cp:revision>
  <dcterms:modified xsi:type="dcterms:W3CDTF">2017-06-09T00:02:21Z</dcterms:modified>
</cp:coreProperties>
</file>