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10553700" cy="26946225"/>
  <p:notesSz cx="10553700" cy="201041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2032"/>
    <a:srgbClr val="560D2F"/>
    <a:srgbClr val="6B4092"/>
    <a:srgbClr val="548235"/>
    <a:srgbClr val="C48D29"/>
    <a:srgbClr val="C11245"/>
    <a:srgbClr val="252344"/>
    <a:srgbClr val="22493C"/>
    <a:srgbClr val="009286"/>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p:restoredTop sz="96208"/>
  </p:normalViewPr>
  <p:slideViewPr>
    <p:cSldViewPr>
      <p:cViewPr>
        <p:scale>
          <a:sx n="122" d="100"/>
          <a:sy n="122" d="100"/>
        </p:scale>
        <p:origin x="640" y="144"/>
      </p:cViewPr>
      <p:guideLst>
        <p:guide orient="horz" pos="3861"/>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573588" cy="1008063"/>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5978525" y="0"/>
            <a:ext cx="4572000" cy="1008063"/>
          </a:xfrm>
          <a:prstGeom prst="rect">
            <a:avLst/>
          </a:prstGeom>
        </p:spPr>
        <p:txBody>
          <a:bodyPr vert="horz" lIns="91440" tIns="45720" rIns="91440" bIns="45720" rtlCol="0"/>
          <a:lstStyle>
            <a:lvl1pPr algn="r">
              <a:defRPr sz="1200"/>
            </a:lvl1pPr>
          </a:lstStyle>
          <a:p>
            <a:fld id="{82E74F32-DE9E-8947-9C9A-05987CD9055D}" type="datetimeFigureOut">
              <a:rPr lang="es-CO" smtClean="0"/>
              <a:t>12/07/21</a:t>
            </a:fld>
            <a:endParaRPr lang="es-CO"/>
          </a:p>
        </p:txBody>
      </p:sp>
      <p:sp>
        <p:nvSpPr>
          <p:cNvPr id="4" name="Marcador de imagen de diapositiva 3"/>
          <p:cNvSpPr>
            <a:spLocks noGrp="1" noRot="1" noChangeAspect="1"/>
          </p:cNvSpPr>
          <p:nvPr>
            <p:ph type="sldImg" idx="2"/>
          </p:nvPr>
        </p:nvSpPr>
        <p:spPr>
          <a:xfrm>
            <a:off x="3948113" y="2513013"/>
            <a:ext cx="2657475" cy="6784975"/>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1055688" y="9675813"/>
            <a:ext cx="8442325" cy="791527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19096038"/>
            <a:ext cx="4573588" cy="1008062"/>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5978525" y="19096038"/>
            <a:ext cx="4572000" cy="1008062"/>
          </a:xfrm>
          <a:prstGeom prst="rect">
            <a:avLst/>
          </a:prstGeom>
        </p:spPr>
        <p:txBody>
          <a:bodyPr vert="horz" lIns="91440" tIns="45720" rIns="91440" bIns="45720" rtlCol="0" anchor="b"/>
          <a:lstStyle>
            <a:lvl1pPr algn="r">
              <a:defRPr sz="1200"/>
            </a:lvl1pPr>
          </a:lstStyle>
          <a:p>
            <a:fld id="{E77925A7-2325-084B-88AD-9998C5F19ACD}" type="slidenum">
              <a:rPr lang="es-CO" smtClean="0"/>
              <a:t>‹Nº›</a:t>
            </a:fld>
            <a:endParaRPr lang="es-CO"/>
          </a:p>
        </p:txBody>
      </p:sp>
    </p:spTree>
    <p:extLst>
      <p:ext uri="{BB962C8B-B14F-4D97-AF65-F5344CB8AC3E}">
        <p14:creationId xmlns:p14="http://schemas.microsoft.com/office/powerpoint/2010/main" val="2454917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948113" y="2513013"/>
            <a:ext cx="2657475" cy="6784975"/>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77925A7-2325-084B-88AD-9998C5F19ACD}" type="slidenum">
              <a:rPr lang="es-CO" smtClean="0"/>
              <a:t>1</a:t>
            </a:fld>
            <a:endParaRPr lang="es-CO"/>
          </a:p>
        </p:txBody>
      </p:sp>
    </p:spTree>
    <p:extLst>
      <p:ext uri="{BB962C8B-B14F-4D97-AF65-F5344CB8AC3E}">
        <p14:creationId xmlns:p14="http://schemas.microsoft.com/office/powerpoint/2010/main" val="3411979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1255" y="5108"/>
            <a:ext cx="10554955" cy="26941119"/>
          </a:xfrm>
          <a:custGeom>
            <a:avLst/>
            <a:gdLst/>
            <a:ahLst/>
            <a:cxnLst/>
            <a:rect l="l" t="t" r="r" b="b"/>
            <a:pathLst>
              <a:path w="10550525" h="20100290">
                <a:moveTo>
                  <a:pt x="0" y="0"/>
                </a:moveTo>
                <a:lnTo>
                  <a:pt x="10550530" y="0"/>
                </a:lnTo>
                <a:lnTo>
                  <a:pt x="10550530" y="20099909"/>
                </a:lnTo>
                <a:lnTo>
                  <a:pt x="0" y="20099909"/>
                </a:lnTo>
                <a:lnTo>
                  <a:pt x="0" y="0"/>
                </a:lnTo>
                <a:close/>
              </a:path>
            </a:pathLst>
          </a:custGeom>
          <a:solidFill>
            <a:schemeClr val="bg1"/>
          </a:solidFill>
          <a:ln>
            <a:noFill/>
          </a:ln>
        </p:spPr>
        <p:txBody>
          <a:bodyPr wrap="square" lIns="0" tIns="0" rIns="0" bIns="0" rtlCol="0"/>
          <a:lstStyle/>
          <a:p>
            <a:endParaRPr sz="1800"/>
          </a:p>
        </p:txBody>
      </p:sp>
      <p:sp>
        <p:nvSpPr>
          <p:cNvPr id="2" name="Holder 2"/>
          <p:cNvSpPr>
            <a:spLocks noGrp="1"/>
          </p:cNvSpPr>
          <p:nvPr>
            <p:ph type="title"/>
          </p:nvPr>
        </p:nvSpPr>
        <p:spPr>
          <a:xfrm>
            <a:off x="528006" y="1077859"/>
            <a:ext cx="9504045" cy="284611"/>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body" idx="1"/>
          </p:nvPr>
        </p:nvSpPr>
        <p:spPr>
          <a:xfrm>
            <a:off x="528006" y="6197642"/>
            <a:ext cx="9504045" cy="28461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590417" y="25060001"/>
            <a:ext cx="3379216" cy="284611"/>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28008" y="25060001"/>
            <a:ext cx="2428811" cy="284611"/>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7/12/21</a:t>
            </a:fld>
            <a:endParaRPr lang="en-US"/>
          </a:p>
        </p:txBody>
      </p:sp>
      <p:sp>
        <p:nvSpPr>
          <p:cNvPr id="6" name="Holder 6"/>
          <p:cNvSpPr>
            <a:spLocks noGrp="1"/>
          </p:cNvSpPr>
          <p:nvPr>
            <p:ph type="sldNum" sz="quarter" idx="7"/>
          </p:nvPr>
        </p:nvSpPr>
        <p:spPr>
          <a:xfrm>
            <a:off x="7603255" y="25060001"/>
            <a:ext cx="2428811" cy="284611"/>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8">
        <a:defRPr>
          <a:latin typeface="+mn-lt"/>
          <a:ea typeface="+mn-ea"/>
          <a:cs typeface="+mn-cs"/>
        </a:defRPr>
      </a:lvl2pPr>
      <a:lvl3pPr marL="914416">
        <a:defRPr>
          <a:latin typeface="+mn-lt"/>
          <a:ea typeface="+mn-ea"/>
          <a:cs typeface="+mn-cs"/>
        </a:defRPr>
      </a:lvl3pPr>
      <a:lvl4pPr marL="1371624">
        <a:defRPr>
          <a:latin typeface="+mn-lt"/>
          <a:ea typeface="+mn-ea"/>
          <a:cs typeface="+mn-cs"/>
        </a:defRPr>
      </a:lvl4pPr>
      <a:lvl5pPr marL="1828833">
        <a:defRPr>
          <a:latin typeface="+mn-lt"/>
          <a:ea typeface="+mn-ea"/>
          <a:cs typeface="+mn-cs"/>
        </a:defRPr>
      </a:lvl5pPr>
      <a:lvl6pPr marL="2286041">
        <a:defRPr>
          <a:latin typeface="+mn-lt"/>
          <a:ea typeface="+mn-ea"/>
          <a:cs typeface="+mn-cs"/>
        </a:defRPr>
      </a:lvl6pPr>
      <a:lvl7pPr marL="2743249">
        <a:defRPr>
          <a:latin typeface="+mn-lt"/>
          <a:ea typeface="+mn-ea"/>
          <a:cs typeface="+mn-cs"/>
        </a:defRPr>
      </a:lvl7pPr>
      <a:lvl8pPr marL="3200457">
        <a:defRPr>
          <a:latin typeface="+mn-lt"/>
          <a:ea typeface="+mn-ea"/>
          <a:cs typeface="+mn-cs"/>
        </a:defRPr>
      </a:lvl8pPr>
      <a:lvl9pPr marL="3657666">
        <a:defRPr>
          <a:latin typeface="+mn-lt"/>
          <a:ea typeface="+mn-ea"/>
          <a:cs typeface="+mn-cs"/>
        </a:defRPr>
      </a:lvl9pPr>
    </p:bodyStyle>
    <p:otherStyle>
      <a:lvl1pPr marL="0">
        <a:defRPr>
          <a:latin typeface="+mn-lt"/>
          <a:ea typeface="+mn-ea"/>
          <a:cs typeface="+mn-cs"/>
        </a:defRPr>
      </a:lvl1pPr>
      <a:lvl2pPr marL="457208">
        <a:defRPr>
          <a:latin typeface="+mn-lt"/>
          <a:ea typeface="+mn-ea"/>
          <a:cs typeface="+mn-cs"/>
        </a:defRPr>
      </a:lvl2pPr>
      <a:lvl3pPr marL="914416">
        <a:defRPr>
          <a:latin typeface="+mn-lt"/>
          <a:ea typeface="+mn-ea"/>
          <a:cs typeface="+mn-cs"/>
        </a:defRPr>
      </a:lvl3pPr>
      <a:lvl4pPr marL="1371624">
        <a:defRPr>
          <a:latin typeface="+mn-lt"/>
          <a:ea typeface="+mn-ea"/>
          <a:cs typeface="+mn-cs"/>
        </a:defRPr>
      </a:lvl4pPr>
      <a:lvl5pPr marL="1828833">
        <a:defRPr>
          <a:latin typeface="+mn-lt"/>
          <a:ea typeface="+mn-ea"/>
          <a:cs typeface="+mn-cs"/>
        </a:defRPr>
      </a:lvl5pPr>
      <a:lvl6pPr marL="2286041">
        <a:defRPr>
          <a:latin typeface="+mn-lt"/>
          <a:ea typeface="+mn-ea"/>
          <a:cs typeface="+mn-cs"/>
        </a:defRPr>
      </a:lvl6pPr>
      <a:lvl7pPr marL="2743249">
        <a:defRPr>
          <a:latin typeface="+mn-lt"/>
          <a:ea typeface="+mn-ea"/>
          <a:cs typeface="+mn-cs"/>
        </a:defRPr>
      </a:lvl7pPr>
      <a:lvl8pPr marL="3200457">
        <a:defRPr>
          <a:latin typeface="+mn-lt"/>
          <a:ea typeface="+mn-ea"/>
          <a:cs typeface="+mn-cs"/>
        </a:defRPr>
      </a:lvl8pPr>
      <a:lvl9pPr marL="365766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Grupo de personas en una fiesta&#10;&#10;Descripción generada automáticamente con confianza media">
            <a:extLst>
              <a:ext uri="{FF2B5EF4-FFF2-40B4-BE49-F238E27FC236}">
                <a16:creationId xmlns:a16="http://schemas.microsoft.com/office/drawing/2014/main" id="{3F98C1B2-75F8-644C-9167-249006E7E7D7}"/>
              </a:ext>
            </a:extLst>
          </p:cNvPr>
          <p:cNvPicPr>
            <a:picLocks noChangeAspect="1"/>
          </p:cNvPicPr>
          <p:nvPr/>
        </p:nvPicPr>
        <p:blipFill rotWithShape="1">
          <a:blip r:embed="rId3">
            <a:extLst>
              <a:ext uri="{28A0092B-C50C-407E-A947-70E740481C1C}">
                <a14:useLocalDpi xmlns:a14="http://schemas.microsoft.com/office/drawing/2010/main" val="0"/>
              </a:ext>
            </a:extLst>
          </a:blip>
          <a:srcRect l="24231" r="59644"/>
          <a:stretch/>
        </p:blipFill>
        <p:spPr>
          <a:xfrm>
            <a:off x="7816722" y="7832111"/>
            <a:ext cx="2736977" cy="11282001"/>
          </a:xfrm>
          <a:prstGeom prst="rect">
            <a:avLst/>
          </a:prstGeom>
        </p:spPr>
      </p:pic>
      <p:pic>
        <p:nvPicPr>
          <p:cNvPr id="48" name="Imagen 47" descr="Un grupo de personas con paraguas en un día soleado&#10;&#10;Descripción generada automáticamente">
            <a:extLst>
              <a:ext uri="{FF2B5EF4-FFF2-40B4-BE49-F238E27FC236}">
                <a16:creationId xmlns:a16="http://schemas.microsoft.com/office/drawing/2014/main" id="{5F582472-BD2E-1941-B806-3ECCA0BBC156}"/>
              </a:ext>
            </a:extLst>
          </p:cNvPr>
          <p:cNvPicPr>
            <a:picLocks noChangeAspect="1"/>
          </p:cNvPicPr>
          <p:nvPr/>
        </p:nvPicPr>
        <p:blipFill rotWithShape="1">
          <a:blip r:embed="rId4"/>
          <a:srcRect t="355" b="315"/>
          <a:stretch/>
        </p:blipFill>
        <p:spPr>
          <a:xfrm>
            <a:off x="0" y="0"/>
            <a:ext cx="10553700" cy="7864835"/>
          </a:xfrm>
          <a:prstGeom prst="rect">
            <a:avLst/>
          </a:prstGeom>
        </p:spPr>
      </p:pic>
      <p:sp>
        <p:nvSpPr>
          <p:cNvPr id="145" name="object 3">
            <a:extLst>
              <a:ext uri="{FF2B5EF4-FFF2-40B4-BE49-F238E27FC236}">
                <a16:creationId xmlns:a16="http://schemas.microsoft.com/office/drawing/2014/main" id="{47A5CDB8-7774-BF4A-A7CB-427A08F7270F}"/>
              </a:ext>
            </a:extLst>
          </p:cNvPr>
          <p:cNvSpPr/>
          <p:nvPr/>
        </p:nvSpPr>
        <p:spPr>
          <a:xfrm rot="16200000">
            <a:off x="4242525" y="1551623"/>
            <a:ext cx="4997848" cy="7624480"/>
          </a:xfrm>
          <a:custGeom>
            <a:avLst/>
            <a:gdLst/>
            <a:ahLst/>
            <a:cxnLst/>
            <a:rect l="l" t="t" r="r" b="b"/>
            <a:pathLst>
              <a:path w="1697355" h="5374640">
                <a:moveTo>
                  <a:pt x="1696821" y="1696808"/>
                </a:moveTo>
                <a:lnTo>
                  <a:pt x="0" y="0"/>
                </a:lnTo>
                <a:lnTo>
                  <a:pt x="0" y="1696808"/>
                </a:lnTo>
                <a:lnTo>
                  <a:pt x="0" y="3393617"/>
                </a:lnTo>
                <a:lnTo>
                  <a:pt x="0" y="5374081"/>
                </a:lnTo>
                <a:lnTo>
                  <a:pt x="1696821" y="5374081"/>
                </a:lnTo>
                <a:lnTo>
                  <a:pt x="1696821" y="1696808"/>
                </a:lnTo>
                <a:close/>
              </a:path>
            </a:pathLst>
          </a:custGeom>
          <a:solidFill>
            <a:srgbClr val="8C2032">
              <a:alpha val="79000"/>
            </a:srgbClr>
          </a:solidFill>
          <a:ln>
            <a:noFill/>
          </a:ln>
        </p:spPr>
        <p:txBody>
          <a:bodyPr wrap="square" lIns="0" tIns="0" rIns="0" bIns="0" rtlCol="0"/>
          <a:lstStyle/>
          <a:p>
            <a:endParaRPr dirty="0"/>
          </a:p>
        </p:txBody>
      </p:sp>
      <p:sp>
        <p:nvSpPr>
          <p:cNvPr id="77" name="Rectángulo 76">
            <a:extLst>
              <a:ext uri="{FF2B5EF4-FFF2-40B4-BE49-F238E27FC236}">
                <a16:creationId xmlns:a16="http://schemas.microsoft.com/office/drawing/2014/main" id="{CAD5ECFF-9A76-5049-AA30-426B63DBDDF5}"/>
              </a:ext>
            </a:extLst>
          </p:cNvPr>
          <p:cNvSpPr/>
          <p:nvPr/>
        </p:nvSpPr>
        <p:spPr>
          <a:xfrm>
            <a:off x="5181964" y="3155236"/>
            <a:ext cx="5295454" cy="2893100"/>
          </a:xfrm>
          <a:prstGeom prst="rect">
            <a:avLst/>
          </a:prstGeom>
        </p:spPr>
        <p:txBody>
          <a:bodyPr wrap="square">
            <a:spAutoFit/>
          </a:bodyPr>
          <a:lstStyle/>
          <a:p>
            <a:pPr algn="r"/>
            <a:r>
              <a:rPr lang="es-ES" sz="3600" dirty="0">
                <a:solidFill>
                  <a:schemeClr val="bg1"/>
                </a:solidFill>
                <a:latin typeface="Work Sans" pitchFamily="2" charset="77"/>
                <a:ea typeface="Calibri" panose="020F0502020204030204" pitchFamily="34" charset="0"/>
                <a:cs typeface="Calibri" panose="020F0502020204030204" pitchFamily="34" charset="0"/>
              </a:rPr>
              <a:t>Caja de </a:t>
            </a:r>
            <a:r>
              <a:rPr lang="es-ES" sz="3800" dirty="0">
                <a:solidFill>
                  <a:schemeClr val="bg1"/>
                </a:solidFill>
                <a:latin typeface="Work Sans" pitchFamily="2" charset="77"/>
                <a:ea typeface="Calibri" panose="020F0502020204030204" pitchFamily="34" charset="0"/>
                <a:cs typeface="Calibri" panose="020F0502020204030204" pitchFamily="34" charset="0"/>
              </a:rPr>
              <a:t>Herramientas</a:t>
            </a:r>
            <a:r>
              <a:rPr lang="es-ES" sz="3600" dirty="0">
                <a:solidFill>
                  <a:schemeClr val="bg1"/>
                </a:solidFill>
                <a:latin typeface="Work Sans" pitchFamily="2" charset="77"/>
                <a:ea typeface="Calibri" panose="020F0502020204030204" pitchFamily="34" charset="0"/>
                <a:cs typeface="Calibri" panose="020F0502020204030204" pitchFamily="34" charset="0"/>
              </a:rPr>
              <a:t> de la </a:t>
            </a:r>
            <a:r>
              <a:rPr lang="es-ES" sz="4800" dirty="0">
                <a:solidFill>
                  <a:schemeClr val="bg1"/>
                </a:solidFill>
                <a:latin typeface="Work Sans" pitchFamily="2" charset="77"/>
                <a:ea typeface="Calibri" panose="020F0502020204030204" pitchFamily="34" charset="0"/>
                <a:cs typeface="Calibri" panose="020F0502020204030204" pitchFamily="34" charset="0"/>
              </a:rPr>
              <a:t>Cooperación</a:t>
            </a:r>
            <a:r>
              <a:rPr lang="es-ES" sz="3600" dirty="0">
                <a:solidFill>
                  <a:schemeClr val="bg1"/>
                </a:solidFill>
                <a:latin typeface="Work Sans" pitchFamily="2" charset="77"/>
                <a:ea typeface="Calibri" panose="020F0502020204030204" pitchFamily="34" charset="0"/>
                <a:cs typeface="Calibri" panose="020F0502020204030204" pitchFamily="34" charset="0"/>
              </a:rPr>
              <a:t> </a:t>
            </a:r>
            <a:r>
              <a:rPr lang="es-ES" sz="9600" dirty="0">
                <a:solidFill>
                  <a:schemeClr val="bg1"/>
                </a:solidFill>
                <a:latin typeface="Work Sans" pitchFamily="2" charset="77"/>
                <a:ea typeface="Calibri" panose="020F0502020204030204" pitchFamily="34" charset="0"/>
                <a:cs typeface="Calibri" panose="020F0502020204030204" pitchFamily="34" charset="0"/>
              </a:rPr>
              <a:t>Sur-Sur.</a:t>
            </a:r>
            <a:endParaRPr lang="es-CO" sz="3600" dirty="0">
              <a:solidFill>
                <a:schemeClr val="bg1"/>
              </a:solidFill>
              <a:latin typeface="Muli" panose="02000503000000000000" pitchFamily="2" charset="77"/>
              <a:ea typeface="Calibri" panose="020F0502020204030204" pitchFamily="34" charset="0"/>
              <a:cs typeface="Times New Roman" panose="02020603050405020304" pitchFamily="18" charset="0"/>
            </a:endParaRPr>
          </a:p>
        </p:txBody>
      </p:sp>
      <p:sp>
        <p:nvSpPr>
          <p:cNvPr id="78" name="Subtítulo 2">
            <a:extLst>
              <a:ext uri="{FF2B5EF4-FFF2-40B4-BE49-F238E27FC236}">
                <a16:creationId xmlns:a16="http://schemas.microsoft.com/office/drawing/2014/main" id="{74F76625-ABB3-BC4B-BBE8-3CA392B575AD}"/>
              </a:ext>
            </a:extLst>
          </p:cNvPr>
          <p:cNvSpPr txBox="1">
            <a:spLocks/>
          </p:cNvSpPr>
          <p:nvPr/>
        </p:nvSpPr>
        <p:spPr bwMode="auto">
          <a:xfrm>
            <a:off x="7247741" y="5830545"/>
            <a:ext cx="313060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r">
              <a:lnSpc>
                <a:spcPct val="90000"/>
              </a:lnSpc>
              <a:spcBef>
                <a:spcPts val="1000"/>
              </a:spcBef>
            </a:pPr>
            <a:br>
              <a:rPr lang="es-ES_tradnl" altLang="es-CO" sz="1100" b="1" dirty="0">
                <a:solidFill>
                  <a:schemeClr val="bg1"/>
                </a:solidFill>
                <a:latin typeface="Verdana" panose="020B0604030504040204" pitchFamily="34" charset="0"/>
              </a:rPr>
            </a:br>
            <a:r>
              <a:rPr lang="es-ES_tradnl" altLang="es-CO" sz="1100" b="1" dirty="0">
                <a:solidFill>
                  <a:schemeClr val="bg1"/>
                </a:solidFill>
                <a:latin typeface="Verdana" panose="020B0604030504040204" pitchFamily="34" charset="0"/>
              </a:rPr>
              <a:t>Fecha: julio de 2021</a:t>
            </a:r>
            <a:endParaRPr lang="es-CO" altLang="es-CO" sz="1100" dirty="0">
              <a:solidFill>
                <a:schemeClr val="bg1"/>
              </a:solidFill>
              <a:latin typeface="Verdana" panose="020B0604030504040204" pitchFamily="34" charset="0"/>
            </a:endParaRPr>
          </a:p>
        </p:txBody>
      </p:sp>
      <p:pic>
        <p:nvPicPr>
          <p:cNvPr id="79" name="Imagen 6">
            <a:extLst>
              <a:ext uri="{FF2B5EF4-FFF2-40B4-BE49-F238E27FC236}">
                <a16:creationId xmlns:a16="http://schemas.microsoft.com/office/drawing/2014/main" id="{C1684B18-9A4C-3D44-8F18-52CE637DF4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92718" y="379450"/>
            <a:ext cx="45847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Rectángulo 79">
            <a:extLst>
              <a:ext uri="{FF2B5EF4-FFF2-40B4-BE49-F238E27FC236}">
                <a16:creationId xmlns:a16="http://schemas.microsoft.com/office/drawing/2014/main" id="{9052D0D5-F17A-5248-B19F-3B32D225C02B}"/>
              </a:ext>
            </a:extLst>
          </p:cNvPr>
          <p:cNvSpPr/>
          <p:nvPr/>
        </p:nvSpPr>
        <p:spPr>
          <a:xfrm>
            <a:off x="933450" y="8062912"/>
            <a:ext cx="6703809" cy="3056542"/>
          </a:xfrm>
          <a:prstGeom prst="rect">
            <a:avLst/>
          </a:prstGeom>
        </p:spPr>
        <p:txBody>
          <a:bodyPr wrap="square">
            <a:spAutoFit/>
          </a:bodyPr>
          <a:lstStyle/>
          <a:p>
            <a:pPr marL="12700" marR="5080" algn="ctr">
              <a:lnSpc>
                <a:spcPct val="120100"/>
              </a:lnSpc>
              <a:spcBef>
                <a:spcPts val="110"/>
              </a:spcBef>
            </a:pPr>
            <a:r>
              <a:rPr lang="es-CO" dirty="0">
                <a:solidFill>
                  <a:srgbClr val="8C2032"/>
                </a:solidFill>
                <a:latin typeface="Muli" panose="02000503000000000000" pitchFamily="2" charset="77"/>
                <a:cs typeface="Calibri" panose="020F0502020204030204" pitchFamily="34" charset="0"/>
              </a:rPr>
              <a:t>La Conferencia de las Naciones Unidas sobre Cooperación Técnica entre Países en Desarrollo (CTPD), celebrada en  septiembre de 1978, en Buenos Aires (Argentina), marcó el  punto de partida para que tales países se comprometieran a  potenciar sus capacidades mediante el intercambio de  conocimiento (buenas prácticas, experiencias y lecciones  aprendidas, etc.). El Plan de Acción de Buenos Aires  (PABA), que recogió las discusiones de esa ocasión,  incorporó tales recomendaciones.</a:t>
            </a:r>
          </a:p>
        </p:txBody>
      </p:sp>
      <p:sp>
        <p:nvSpPr>
          <p:cNvPr id="3" name="Rectángulo 2">
            <a:extLst>
              <a:ext uri="{FF2B5EF4-FFF2-40B4-BE49-F238E27FC236}">
                <a16:creationId xmlns:a16="http://schemas.microsoft.com/office/drawing/2014/main" id="{633567BA-D20F-524A-956F-952C9D79B543}"/>
              </a:ext>
            </a:extLst>
          </p:cNvPr>
          <p:cNvSpPr/>
          <p:nvPr/>
        </p:nvSpPr>
        <p:spPr>
          <a:xfrm>
            <a:off x="933450" y="11281299"/>
            <a:ext cx="6703809" cy="5173980"/>
          </a:xfrm>
          <a:prstGeom prst="rect">
            <a:avLst/>
          </a:prstGeom>
        </p:spPr>
        <p:txBody>
          <a:bodyPr wrap="square">
            <a:spAutoFit/>
          </a:bodyPr>
          <a:lstStyle/>
          <a:p>
            <a:pPr marL="12700" marR="6350" algn="just">
              <a:lnSpc>
                <a:spcPct val="119900"/>
              </a:lnSpc>
              <a:spcBef>
                <a:spcPts val="610"/>
              </a:spcBef>
            </a:pPr>
            <a:r>
              <a:rPr lang="es-CO" sz="1400" dirty="0">
                <a:solidFill>
                  <a:schemeClr val="tx1">
                    <a:lumMod val="75000"/>
                    <a:lumOff val="25000"/>
                  </a:schemeClr>
                </a:solidFill>
                <a:latin typeface="Muli" panose="02000503000000000000" pitchFamily="2" charset="77"/>
                <a:cs typeface="Calibri" panose="020F0502020204030204" pitchFamily="34" charset="0"/>
              </a:rPr>
              <a:t>Desde entonces, la actualmente denominada Cooperación Sur-  Sur (CSS) ha evolucionado y los países en desarrollo se han  venido adaptando a los cambios en los contextos mundial y  regional y han ampliado sus lazos de hermandad,  diversificado su oferta de cooperación, fortalecido sus  institucionalidades y redefinido y ajustado sus procesos  políticos y técnicos con el propósito de hacer mejores aportes  al desarrollo global, generar mayores evidencias de sus  resultados y medir de forma más adecuada los efectos  generados por esta modalidad de cooperación. Estas  tendencias fueron reconocidas y ratificadas en la Segunda  Conferencia de Alto Nivel de las Naciones Unidas sobre la  Cooperación Sur-Sur, realizada en Buenos Aires en 2019  (PABA + 40).</a:t>
            </a:r>
          </a:p>
          <a:p>
            <a:pPr marL="12700" marR="6350" algn="just">
              <a:lnSpc>
                <a:spcPct val="119900"/>
              </a:lnSpc>
              <a:spcBef>
                <a:spcPts val="610"/>
              </a:spcBef>
            </a:pPr>
            <a:endParaRPr lang="es-CO" sz="100" dirty="0">
              <a:solidFill>
                <a:schemeClr val="tx1">
                  <a:lumMod val="75000"/>
                  <a:lumOff val="25000"/>
                </a:schemeClr>
              </a:solidFill>
              <a:latin typeface="Muli" panose="02000503000000000000" pitchFamily="2" charset="77"/>
              <a:cs typeface="Calibri" panose="020F0502020204030204" pitchFamily="34" charset="0"/>
            </a:endParaRPr>
          </a:p>
          <a:p>
            <a:pPr marL="12700" marR="6350" algn="just">
              <a:lnSpc>
                <a:spcPct val="119900"/>
              </a:lnSpc>
              <a:spcBef>
                <a:spcPts val="610"/>
              </a:spcBef>
            </a:pPr>
            <a:r>
              <a:rPr lang="es-CO" sz="1400" dirty="0">
                <a:solidFill>
                  <a:schemeClr val="tx1">
                    <a:lumMod val="75000"/>
                    <a:lumOff val="25000"/>
                  </a:schemeClr>
                </a:solidFill>
                <a:latin typeface="Muli" panose="02000503000000000000" pitchFamily="2" charset="77"/>
                <a:cs typeface="Calibri" panose="020F0502020204030204" pitchFamily="34" charset="0"/>
              </a:rPr>
              <a:t>Para el caso colombiano, tal coyuntura supuso una serie de  cambios en la institucionalidad de la CSS. La creación, en  2011, de la Agencia Presidencial de Cooperación  Internacional de Colombia (APC-Colombia), generó el gran  reto de posicionar al país como líder regional en la materia.  En coordinación permanente con el Ministerio de  Relaciones Exteriores, se ha venido avanzando en la  construcción de un portafolio de herramientas innovadoras,  que buscan fortalecer y especializar tanto la demanda, como  la oferta de CSS.</a:t>
            </a:r>
          </a:p>
        </p:txBody>
      </p:sp>
      <p:sp>
        <p:nvSpPr>
          <p:cNvPr id="57" name="Rectángulo 56">
            <a:extLst>
              <a:ext uri="{FF2B5EF4-FFF2-40B4-BE49-F238E27FC236}">
                <a16:creationId xmlns:a16="http://schemas.microsoft.com/office/drawing/2014/main" id="{306140B3-5933-6D4D-B9FF-AB59A06581E3}"/>
              </a:ext>
            </a:extLst>
          </p:cNvPr>
          <p:cNvSpPr/>
          <p:nvPr/>
        </p:nvSpPr>
        <p:spPr>
          <a:xfrm>
            <a:off x="7816720" y="7855821"/>
            <a:ext cx="2736969" cy="11127582"/>
          </a:xfrm>
          <a:prstGeom prst="rect">
            <a:avLst/>
          </a:prstGeom>
          <a:solidFill>
            <a:schemeClr val="bg1">
              <a:lumMod val="85000"/>
              <a:alpha val="3078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nvGrpSpPr>
          <p:cNvPr id="6" name="Grupo 5">
            <a:extLst>
              <a:ext uri="{FF2B5EF4-FFF2-40B4-BE49-F238E27FC236}">
                <a16:creationId xmlns:a16="http://schemas.microsoft.com/office/drawing/2014/main" id="{5A5F9787-F81A-4040-A4CB-B513DC36DED0}"/>
              </a:ext>
            </a:extLst>
          </p:cNvPr>
          <p:cNvGrpSpPr/>
          <p:nvPr/>
        </p:nvGrpSpPr>
        <p:grpSpPr>
          <a:xfrm>
            <a:off x="8097605" y="14763644"/>
            <a:ext cx="87463" cy="1681268"/>
            <a:chOff x="9925060" y="14687444"/>
            <a:chExt cx="87463" cy="1681268"/>
          </a:xfrm>
        </p:grpSpPr>
        <p:sp>
          <p:nvSpPr>
            <p:cNvPr id="22" name="Elipse 21">
              <a:extLst>
                <a:ext uri="{FF2B5EF4-FFF2-40B4-BE49-F238E27FC236}">
                  <a16:creationId xmlns:a16="http://schemas.microsoft.com/office/drawing/2014/main" id="{2D94BB9F-153A-C74C-BBE8-A567E0AD1659}"/>
                </a:ext>
              </a:extLst>
            </p:cNvPr>
            <p:cNvSpPr/>
            <p:nvPr/>
          </p:nvSpPr>
          <p:spPr>
            <a:xfrm>
              <a:off x="9925060" y="14687444"/>
              <a:ext cx="87463" cy="87463"/>
            </a:xfrm>
            <a:prstGeom prst="ellipse">
              <a:avLst/>
            </a:prstGeom>
            <a:solidFill>
              <a:srgbClr val="8C203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132" name="Elipse 131">
              <a:extLst>
                <a:ext uri="{FF2B5EF4-FFF2-40B4-BE49-F238E27FC236}">
                  <a16:creationId xmlns:a16="http://schemas.microsoft.com/office/drawing/2014/main" id="{0CF7B4E3-4F40-5E43-80D3-998425A1D467}"/>
                </a:ext>
              </a:extLst>
            </p:cNvPr>
            <p:cNvSpPr/>
            <p:nvPr/>
          </p:nvSpPr>
          <p:spPr>
            <a:xfrm>
              <a:off x="9925060" y="15002017"/>
              <a:ext cx="87463" cy="87463"/>
            </a:xfrm>
            <a:prstGeom prst="ellipse">
              <a:avLst/>
            </a:prstGeom>
            <a:solidFill>
              <a:srgbClr val="8C203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133" name="Elipse 132">
              <a:extLst>
                <a:ext uri="{FF2B5EF4-FFF2-40B4-BE49-F238E27FC236}">
                  <a16:creationId xmlns:a16="http://schemas.microsoft.com/office/drawing/2014/main" id="{5EA44E50-0BEF-FD45-AD5A-80388DE3C4F4}"/>
                </a:ext>
              </a:extLst>
            </p:cNvPr>
            <p:cNvSpPr/>
            <p:nvPr/>
          </p:nvSpPr>
          <p:spPr>
            <a:xfrm>
              <a:off x="9925060" y="15322111"/>
              <a:ext cx="87463" cy="87463"/>
            </a:xfrm>
            <a:prstGeom prst="ellipse">
              <a:avLst/>
            </a:prstGeom>
            <a:solidFill>
              <a:srgbClr val="8C203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134" name="Elipse 133">
              <a:extLst>
                <a:ext uri="{FF2B5EF4-FFF2-40B4-BE49-F238E27FC236}">
                  <a16:creationId xmlns:a16="http://schemas.microsoft.com/office/drawing/2014/main" id="{07CB2779-6C17-E044-A5F9-4FD2E1DD0455}"/>
                </a:ext>
              </a:extLst>
            </p:cNvPr>
            <p:cNvSpPr/>
            <p:nvPr/>
          </p:nvSpPr>
          <p:spPr>
            <a:xfrm>
              <a:off x="9925060" y="15646583"/>
              <a:ext cx="87463" cy="87463"/>
            </a:xfrm>
            <a:prstGeom prst="ellipse">
              <a:avLst/>
            </a:prstGeom>
            <a:solidFill>
              <a:srgbClr val="8C203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135" name="Elipse 134">
              <a:extLst>
                <a:ext uri="{FF2B5EF4-FFF2-40B4-BE49-F238E27FC236}">
                  <a16:creationId xmlns:a16="http://schemas.microsoft.com/office/drawing/2014/main" id="{25F1626D-8D7B-F54D-B273-892B6C2250AF}"/>
                </a:ext>
              </a:extLst>
            </p:cNvPr>
            <p:cNvSpPr/>
            <p:nvPr/>
          </p:nvSpPr>
          <p:spPr>
            <a:xfrm>
              <a:off x="9925060" y="15961154"/>
              <a:ext cx="87463" cy="87463"/>
            </a:xfrm>
            <a:prstGeom prst="ellipse">
              <a:avLst/>
            </a:prstGeom>
            <a:solidFill>
              <a:srgbClr val="8C203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136" name="Elipse 135">
              <a:extLst>
                <a:ext uri="{FF2B5EF4-FFF2-40B4-BE49-F238E27FC236}">
                  <a16:creationId xmlns:a16="http://schemas.microsoft.com/office/drawing/2014/main" id="{D698549A-8242-904C-8D86-178EF57134C3}"/>
                </a:ext>
              </a:extLst>
            </p:cNvPr>
            <p:cNvSpPr/>
            <p:nvPr/>
          </p:nvSpPr>
          <p:spPr>
            <a:xfrm>
              <a:off x="9925060" y="16281249"/>
              <a:ext cx="87463" cy="87463"/>
            </a:xfrm>
            <a:prstGeom prst="ellipse">
              <a:avLst/>
            </a:prstGeom>
            <a:solidFill>
              <a:srgbClr val="8C203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grpSp>
      <p:sp>
        <p:nvSpPr>
          <p:cNvPr id="97" name="object 3">
            <a:extLst>
              <a:ext uri="{FF2B5EF4-FFF2-40B4-BE49-F238E27FC236}">
                <a16:creationId xmlns:a16="http://schemas.microsoft.com/office/drawing/2014/main" id="{DB387C41-B876-E147-968C-66D7D4DBE28F}"/>
              </a:ext>
            </a:extLst>
          </p:cNvPr>
          <p:cNvSpPr/>
          <p:nvPr/>
        </p:nvSpPr>
        <p:spPr>
          <a:xfrm>
            <a:off x="24180" y="16444912"/>
            <a:ext cx="10548124" cy="6224573"/>
          </a:xfrm>
          <a:custGeom>
            <a:avLst/>
            <a:gdLst/>
            <a:ahLst/>
            <a:cxnLst/>
            <a:rect l="l" t="t" r="r" b="b"/>
            <a:pathLst>
              <a:path w="1697355" h="5374640">
                <a:moveTo>
                  <a:pt x="1696821" y="1696808"/>
                </a:moveTo>
                <a:lnTo>
                  <a:pt x="0" y="0"/>
                </a:lnTo>
                <a:lnTo>
                  <a:pt x="0" y="1696808"/>
                </a:lnTo>
                <a:lnTo>
                  <a:pt x="0" y="3393617"/>
                </a:lnTo>
                <a:lnTo>
                  <a:pt x="0" y="5374081"/>
                </a:lnTo>
                <a:lnTo>
                  <a:pt x="1696821" y="5374081"/>
                </a:lnTo>
                <a:lnTo>
                  <a:pt x="1696821" y="1696808"/>
                </a:lnTo>
                <a:close/>
              </a:path>
            </a:pathLst>
          </a:custGeom>
          <a:solidFill>
            <a:srgbClr val="E5E4E4"/>
          </a:solidFill>
          <a:ln>
            <a:noFill/>
          </a:ln>
        </p:spPr>
        <p:txBody>
          <a:bodyPr wrap="square" lIns="0" tIns="0" rIns="0" bIns="0" rtlCol="0"/>
          <a:lstStyle/>
          <a:p>
            <a:endParaRPr dirty="0">
              <a:solidFill>
                <a:schemeClr val="tx1">
                  <a:lumMod val="75000"/>
                  <a:lumOff val="25000"/>
                </a:schemeClr>
              </a:solidFill>
            </a:endParaRPr>
          </a:p>
        </p:txBody>
      </p:sp>
      <p:sp>
        <p:nvSpPr>
          <p:cNvPr id="126" name="object 5">
            <a:extLst>
              <a:ext uri="{FF2B5EF4-FFF2-40B4-BE49-F238E27FC236}">
                <a16:creationId xmlns:a16="http://schemas.microsoft.com/office/drawing/2014/main" id="{52104F0A-B066-304B-BC37-6E9A9186FF32}"/>
              </a:ext>
            </a:extLst>
          </p:cNvPr>
          <p:cNvSpPr/>
          <p:nvPr/>
        </p:nvSpPr>
        <p:spPr>
          <a:xfrm>
            <a:off x="577523" y="21431153"/>
            <a:ext cx="9994781" cy="1258323"/>
          </a:xfrm>
          <a:custGeom>
            <a:avLst/>
            <a:gdLst/>
            <a:ahLst/>
            <a:cxnLst/>
            <a:rect l="l" t="t" r="r" b="b"/>
            <a:pathLst>
              <a:path w="775335" h="9088120">
                <a:moveTo>
                  <a:pt x="774865" y="0"/>
                </a:moveTo>
                <a:lnTo>
                  <a:pt x="0" y="0"/>
                </a:lnTo>
                <a:lnTo>
                  <a:pt x="0" y="9087713"/>
                </a:lnTo>
                <a:lnTo>
                  <a:pt x="774865" y="9087713"/>
                </a:lnTo>
                <a:lnTo>
                  <a:pt x="774865" y="0"/>
                </a:lnTo>
                <a:close/>
              </a:path>
            </a:pathLst>
          </a:custGeom>
          <a:solidFill>
            <a:srgbClr val="8C2032">
              <a:alpha val="69999"/>
            </a:srgbClr>
          </a:solidFill>
          <a:ln>
            <a:noFill/>
          </a:ln>
        </p:spPr>
        <p:txBody>
          <a:bodyPr wrap="square" lIns="0" tIns="0" rIns="0" bIns="0" rtlCol="0"/>
          <a:lstStyle/>
          <a:p>
            <a:endParaRPr>
              <a:solidFill>
                <a:schemeClr val="tx1">
                  <a:lumMod val="75000"/>
                  <a:lumOff val="25000"/>
                </a:schemeClr>
              </a:solidFill>
            </a:endParaRPr>
          </a:p>
        </p:txBody>
      </p:sp>
      <p:grpSp>
        <p:nvGrpSpPr>
          <p:cNvPr id="114" name="object 2">
            <a:extLst>
              <a:ext uri="{FF2B5EF4-FFF2-40B4-BE49-F238E27FC236}">
                <a16:creationId xmlns:a16="http://schemas.microsoft.com/office/drawing/2014/main" id="{37E245CA-CA8C-1A49-8E86-3C7CE01C2FCA}"/>
              </a:ext>
            </a:extLst>
          </p:cNvPr>
          <p:cNvGrpSpPr/>
          <p:nvPr/>
        </p:nvGrpSpPr>
        <p:grpSpPr>
          <a:xfrm>
            <a:off x="11" y="20712114"/>
            <a:ext cx="1576658" cy="6234113"/>
            <a:chOff x="0" y="7018210"/>
            <a:chExt cx="1697355" cy="3045408"/>
          </a:xfrm>
        </p:grpSpPr>
        <p:sp>
          <p:nvSpPr>
            <p:cNvPr id="115" name="object 3">
              <a:extLst>
                <a:ext uri="{FF2B5EF4-FFF2-40B4-BE49-F238E27FC236}">
                  <a16:creationId xmlns:a16="http://schemas.microsoft.com/office/drawing/2014/main" id="{0FB37785-8292-084B-B9B2-EC87623196B4}"/>
                </a:ext>
              </a:extLst>
            </p:cNvPr>
            <p:cNvSpPr/>
            <p:nvPr/>
          </p:nvSpPr>
          <p:spPr>
            <a:xfrm>
              <a:off x="0" y="7018210"/>
              <a:ext cx="1695447" cy="3045408"/>
            </a:xfrm>
            <a:custGeom>
              <a:avLst/>
              <a:gdLst/>
              <a:ahLst/>
              <a:cxnLst/>
              <a:rect l="l" t="t" r="r" b="b"/>
              <a:pathLst>
                <a:path w="1697355" h="5374640">
                  <a:moveTo>
                    <a:pt x="1696821" y="1696808"/>
                  </a:moveTo>
                  <a:lnTo>
                    <a:pt x="0" y="0"/>
                  </a:lnTo>
                  <a:lnTo>
                    <a:pt x="0" y="1696808"/>
                  </a:lnTo>
                  <a:lnTo>
                    <a:pt x="0" y="3393617"/>
                  </a:lnTo>
                  <a:lnTo>
                    <a:pt x="0" y="5374081"/>
                  </a:lnTo>
                  <a:lnTo>
                    <a:pt x="1696821" y="5374081"/>
                  </a:lnTo>
                  <a:lnTo>
                    <a:pt x="1696821" y="1696808"/>
                  </a:lnTo>
                  <a:close/>
                </a:path>
              </a:pathLst>
            </a:custGeom>
            <a:solidFill>
              <a:srgbClr val="E5E4E4"/>
            </a:solidFill>
          </p:spPr>
          <p:txBody>
            <a:bodyPr wrap="square" lIns="0" tIns="0" rIns="0" bIns="0" rtlCol="0"/>
            <a:lstStyle/>
            <a:p>
              <a:endParaRPr/>
            </a:p>
          </p:txBody>
        </p:sp>
        <p:sp>
          <p:nvSpPr>
            <p:cNvPr id="116" name="object 4">
              <a:extLst>
                <a:ext uri="{FF2B5EF4-FFF2-40B4-BE49-F238E27FC236}">
                  <a16:creationId xmlns:a16="http://schemas.microsoft.com/office/drawing/2014/main" id="{778FD31F-480C-5842-88EB-573A6F791867}"/>
                </a:ext>
              </a:extLst>
            </p:cNvPr>
            <p:cNvSpPr/>
            <p:nvPr/>
          </p:nvSpPr>
          <p:spPr>
            <a:xfrm>
              <a:off x="0" y="7922234"/>
              <a:ext cx="1697355" cy="2121935"/>
            </a:xfrm>
            <a:custGeom>
              <a:avLst/>
              <a:gdLst/>
              <a:ahLst/>
              <a:cxnLst/>
              <a:rect l="l" t="t" r="r" b="b"/>
              <a:pathLst>
                <a:path w="1901189" h="3802379">
                  <a:moveTo>
                    <a:pt x="0" y="0"/>
                  </a:moveTo>
                  <a:lnTo>
                    <a:pt x="0" y="3802379"/>
                  </a:lnTo>
                  <a:lnTo>
                    <a:pt x="1901189" y="1901189"/>
                  </a:lnTo>
                  <a:lnTo>
                    <a:pt x="0" y="0"/>
                  </a:lnTo>
                  <a:close/>
                </a:path>
              </a:pathLst>
            </a:custGeom>
            <a:solidFill>
              <a:srgbClr val="8C2032"/>
            </a:solidFill>
          </p:spPr>
          <p:txBody>
            <a:bodyPr wrap="square" lIns="0" tIns="0" rIns="0" bIns="0" rtlCol="0"/>
            <a:lstStyle/>
            <a:p>
              <a:endParaRPr/>
            </a:p>
          </p:txBody>
        </p:sp>
      </p:grpSp>
      <p:sp>
        <p:nvSpPr>
          <p:cNvPr id="84" name="object 9">
            <a:extLst>
              <a:ext uri="{FF2B5EF4-FFF2-40B4-BE49-F238E27FC236}">
                <a16:creationId xmlns:a16="http://schemas.microsoft.com/office/drawing/2014/main" id="{7AEB75B2-8AD5-794D-8900-5D6B7F2D94F1}"/>
              </a:ext>
            </a:extLst>
          </p:cNvPr>
          <p:cNvSpPr txBox="1"/>
          <p:nvPr/>
        </p:nvSpPr>
        <p:spPr>
          <a:xfrm>
            <a:off x="2000364" y="23424961"/>
            <a:ext cx="7960346" cy="291105"/>
          </a:xfrm>
          <a:prstGeom prst="rect">
            <a:avLst/>
          </a:prstGeom>
        </p:spPr>
        <p:txBody>
          <a:bodyPr vert="horz" wrap="square" lIns="0" tIns="13970" rIns="0" bIns="0" rtlCol="0">
            <a:spAutoFit/>
          </a:bodyPr>
          <a:lstStyle/>
          <a:p>
            <a:pPr marL="38101">
              <a:spcBef>
                <a:spcPts val="110"/>
              </a:spcBef>
            </a:pPr>
            <a:r>
              <a:rPr lang="es-ES" spc="94" dirty="0">
                <a:solidFill>
                  <a:srgbClr val="C11245"/>
                </a:solidFill>
                <a:latin typeface="Muli" panose="02000503000000000000" pitchFamily="2" charset="77"/>
                <a:cs typeface="Arial"/>
              </a:rPr>
              <a:t>LA CAJA DE HERRAMIENTAS</a:t>
            </a:r>
            <a:endParaRPr lang="es-ES" sz="1400" spc="55" dirty="0">
              <a:solidFill>
                <a:schemeClr val="tx1">
                  <a:lumMod val="75000"/>
                  <a:lumOff val="25000"/>
                </a:schemeClr>
              </a:solidFill>
              <a:latin typeface="Muli" panose="02000503000000000000" pitchFamily="2" charset="77"/>
              <a:cs typeface="Arial"/>
            </a:endParaRPr>
          </a:p>
        </p:txBody>
      </p:sp>
      <p:sp>
        <p:nvSpPr>
          <p:cNvPr id="85" name="object 10">
            <a:extLst>
              <a:ext uri="{FF2B5EF4-FFF2-40B4-BE49-F238E27FC236}">
                <a16:creationId xmlns:a16="http://schemas.microsoft.com/office/drawing/2014/main" id="{BFC362B1-3BC9-B640-9EC4-F8E48788E6FC}"/>
              </a:ext>
            </a:extLst>
          </p:cNvPr>
          <p:cNvSpPr txBox="1"/>
          <p:nvPr/>
        </p:nvSpPr>
        <p:spPr>
          <a:xfrm>
            <a:off x="2000363" y="24300472"/>
            <a:ext cx="7960310" cy="292324"/>
          </a:xfrm>
          <a:prstGeom prst="rect">
            <a:avLst/>
          </a:prstGeom>
        </p:spPr>
        <p:txBody>
          <a:bodyPr vert="horz" wrap="square" lIns="0" tIns="12065" rIns="0" bIns="0" rtlCol="0">
            <a:spAutoFit/>
          </a:bodyPr>
          <a:lstStyle/>
          <a:p>
            <a:pPr marL="13335" marR="46991">
              <a:lnSpc>
                <a:spcPct val="107500"/>
              </a:lnSpc>
              <a:spcBef>
                <a:spcPts val="94"/>
              </a:spcBef>
            </a:pPr>
            <a:r>
              <a:rPr lang="es-ES" spc="55" dirty="0">
                <a:solidFill>
                  <a:schemeClr val="accent4">
                    <a:lumMod val="75000"/>
                  </a:schemeClr>
                </a:solidFill>
                <a:latin typeface="Muli" panose="02000503000000000000" pitchFamily="2" charset="77"/>
                <a:cs typeface="Arial"/>
              </a:rPr>
              <a:t>COOPERACIÓN SUR-SUR</a:t>
            </a:r>
            <a:endParaRPr lang="es-ES" sz="1400" spc="55" dirty="0">
              <a:solidFill>
                <a:schemeClr val="accent4">
                  <a:lumMod val="75000"/>
                </a:schemeClr>
              </a:solidFill>
              <a:latin typeface="Muli" panose="02000503000000000000" pitchFamily="2" charset="77"/>
              <a:cs typeface="Arial"/>
            </a:endParaRPr>
          </a:p>
        </p:txBody>
      </p:sp>
      <p:sp>
        <p:nvSpPr>
          <p:cNvPr id="86" name="object 10">
            <a:extLst>
              <a:ext uri="{FF2B5EF4-FFF2-40B4-BE49-F238E27FC236}">
                <a16:creationId xmlns:a16="http://schemas.microsoft.com/office/drawing/2014/main" id="{F0F58738-B065-9D48-B73A-F8627F774D4F}"/>
              </a:ext>
            </a:extLst>
          </p:cNvPr>
          <p:cNvSpPr txBox="1"/>
          <p:nvPr/>
        </p:nvSpPr>
        <p:spPr>
          <a:xfrm>
            <a:off x="2000366" y="25182574"/>
            <a:ext cx="7978745" cy="292324"/>
          </a:xfrm>
          <a:prstGeom prst="rect">
            <a:avLst/>
          </a:prstGeom>
        </p:spPr>
        <p:txBody>
          <a:bodyPr vert="horz" wrap="square" lIns="0" tIns="12065" rIns="0" bIns="0" rtlCol="0">
            <a:spAutoFit/>
          </a:bodyPr>
          <a:lstStyle/>
          <a:p>
            <a:pPr marL="13335" marR="46991">
              <a:lnSpc>
                <a:spcPct val="107500"/>
              </a:lnSpc>
              <a:spcBef>
                <a:spcPts val="94"/>
              </a:spcBef>
            </a:pPr>
            <a:r>
              <a:rPr lang="es-ES" spc="55" dirty="0">
                <a:solidFill>
                  <a:srgbClr val="C48D29"/>
                </a:solidFill>
                <a:latin typeface="Muli" panose="02000503000000000000" pitchFamily="2" charset="77"/>
                <a:cs typeface="Arial"/>
              </a:rPr>
              <a:t>CUANTIFICACIÓN Y AGREGACIÓN DE VALOR</a:t>
            </a:r>
            <a:endParaRPr lang="es-ES" sz="1400" spc="55" dirty="0">
              <a:solidFill>
                <a:schemeClr val="tx1">
                  <a:lumMod val="75000"/>
                  <a:lumOff val="25000"/>
                </a:schemeClr>
              </a:solidFill>
              <a:latin typeface="Muli" panose="02000503000000000000" pitchFamily="2" charset="77"/>
              <a:cs typeface="Arial"/>
            </a:endParaRPr>
          </a:p>
        </p:txBody>
      </p:sp>
      <p:sp>
        <p:nvSpPr>
          <p:cNvPr id="94" name="object 10">
            <a:extLst>
              <a:ext uri="{FF2B5EF4-FFF2-40B4-BE49-F238E27FC236}">
                <a16:creationId xmlns:a16="http://schemas.microsoft.com/office/drawing/2014/main" id="{CE337E1F-308D-A34C-AB98-4E300D0E6061}"/>
              </a:ext>
            </a:extLst>
          </p:cNvPr>
          <p:cNvSpPr txBox="1"/>
          <p:nvPr/>
        </p:nvSpPr>
        <p:spPr>
          <a:xfrm>
            <a:off x="2000366" y="26048507"/>
            <a:ext cx="7978745" cy="289182"/>
          </a:xfrm>
          <a:prstGeom prst="rect">
            <a:avLst/>
          </a:prstGeom>
        </p:spPr>
        <p:txBody>
          <a:bodyPr vert="horz" wrap="square" lIns="0" tIns="12065" rIns="0" bIns="0" rtlCol="0">
            <a:spAutoFit/>
          </a:bodyPr>
          <a:lstStyle/>
          <a:p>
            <a:pPr lvl="0"/>
            <a:r>
              <a:rPr lang="es-ES" spc="55" dirty="0">
                <a:solidFill>
                  <a:srgbClr val="548235"/>
                </a:solidFill>
                <a:latin typeface="Muli" panose="02000503000000000000" pitchFamily="2" charset="77"/>
                <a:cs typeface="Arial"/>
              </a:rPr>
              <a:t>CICLO DE VIDA DE LOS PROYECTOS</a:t>
            </a:r>
            <a:endParaRPr sz="1400" spc="55" dirty="0">
              <a:solidFill>
                <a:schemeClr val="tx1">
                  <a:lumMod val="75000"/>
                  <a:lumOff val="25000"/>
                </a:schemeClr>
              </a:solidFill>
              <a:latin typeface="Muli" panose="02000503000000000000" pitchFamily="2" charset="77"/>
              <a:cs typeface="Arial"/>
            </a:endParaRPr>
          </a:p>
        </p:txBody>
      </p:sp>
      <p:sp>
        <p:nvSpPr>
          <p:cNvPr id="101" name="object 6">
            <a:extLst>
              <a:ext uri="{FF2B5EF4-FFF2-40B4-BE49-F238E27FC236}">
                <a16:creationId xmlns:a16="http://schemas.microsoft.com/office/drawing/2014/main" id="{E53BF9F1-215F-C74D-93F2-025604EEE5A8}"/>
              </a:ext>
            </a:extLst>
          </p:cNvPr>
          <p:cNvSpPr/>
          <p:nvPr/>
        </p:nvSpPr>
        <p:spPr>
          <a:xfrm flipH="1">
            <a:off x="8197609" y="18101968"/>
            <a:ext cx="55036" cy="3051675"/>
          </a:xfrm>
          <a:custGeom>
            <a:avLst/>
            <a:gdLst/>
            <a:ahLst/>
            <a:cxnLst/>
            <a:rect l="l" t="t" r="r" b="b"/>
            <a:pathLst>
              <a:path h="6905625">
                <a:moveTo>
                  <a:pt x="0" y="0"/>
                </a:moveTo>
                <a:lnTo>
                  <a:pt x="0" y="6905396"/>
                </a:lnTo>
              </a:path>
            </a:pathLst>
          </a:custGeom>
          <a:ln w="12700">
            <a:solidFill>
              <a:srgbClr val="8C2032"/>
            </a:solidFill>
          </a:ln>
        </p:spPr>
        <p:txBody>
          <a:bodyPr wrap="square" lIns="0" tIns="0" rIns="0" bIns="0" rtlCol="0"/>
          <a:lstStyle/>
          <a:p>
            <a:endParaRPr/>
          </a:p>
        </p:txBody>
      </p:sp>
      <p:sp>
        <p:nvSpPr>
          <p:cNvPr id="117" name="object 10">
            <a:extLst>
              <a:ext uri="{FF2B5EF4-FFF2-40B4-BE49-F238E27FC236}">
                <a16:creationId xmlns:a16="http://schemas.microsoft.com/office/drawing/2014/main" id="{2F26AD6D-F76F-B24C-93D7-A93F00FDCFC1}"/>
              </a:ext>
            </a:extLst>
          </p:cNvPr>
          <p:cNvSpPr/>
          <p:nvPr/>
        </p:nvSpPr>
        <p:spPr>
          <a:xfrm>
            <a:off x="1576777" y="23350159"/>
            <a:ext cx="304800" cy="440704"/>
          </a:xfrm>
          <a:custGeom>
            <a:avLst/>
            <a:gdLst/>
            <a:ahLst/>
            <a:cxnLst/>
            <a:rect l="l" t="t" r="r" b="b"/>
            <a:pathLst>
              <a:path w="74294" h="148590">
                <a:moveTo>
                  <a:pt x="0" y="0"/>
                </a:moveTo>
                <a:lnTo>
                  <a:pt x="0" y="148170"/>
                </a:lnTo>
                <a:lnTo>
                  <a:pt x="74079" y="74079"/>
                </a:lnTo>
                <a:lnTo>
                  <a:pt x="0" y="0"/>
                </a:lnTo>
                <a:close/>
              </a:path>
            </a:pathLst>
          </a:custGeom>
          <a:solidFill>
            <a:srgbClr val="C11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a:p>
        </p:txBody>
      </p:sp>
      <p:sp>
        <p:nvSpPr>
          <p:cNvPr id="119" name="object 12">
            <a:extLst>
              <a:ext uri="{FF2B5EF4-FFF2-40B4-BE49-F238E27FC236}">
                <a16:creationId xmlns:a16="http://schemas.microsoft.com/office/drawing/2014/main" id="{0D267B85-E90D-764F-8146-C82DC578C760}"/>
              </a:ext>
            </a:extLst>
          </p:cNvPr>
          <p:cNvSpPr/>
          <p:nvPr/>
        </p:nvSpPr>
        <p:spPr>
          <a:xfrm>
            <a:off x="1576777" y="24236951"/>
            <a:ext cx="304800" cy="440704"/>
          </a:xfrm>
          <a:custGeom>
            <a:avLst/>
            <a:gdLst/>
            <a:ahLst/>
            <a:cxnLst/>
            <a:rect l="l" t="t" r="r" b="b"/>
            <a:pathLst>
              <a:path w="74294" h="148589">
                <a:moveTo>
                  <a:pt x="0" y="0"/>
                </a:moveTo>
                <a:lnTo>
                  <a:pt x="0" y="148170"/>
                </a:lnTo>
                <a:lnTo>
                  <a:pt x="74079" y="74079"/>
                </a:lnTo>
                <a:lnTo>
                  <a:pt x="0" y="0"/>
                </a:lnTo>
                <a:close/>
              </a:path>
            </a:pathLst>
          </a:custGeom>
          <a:solidFill>
            <a:schemeClr val="accent4">
              <a:lumMod val="75000"/>
            </a:schemeClr>
          </a:solidFill>
        </p:spPr>
        <p:txBody>
          <a:bodyPr wrap="square" lIns="0" tIns="0" rIns="0" bIns="0" rtlCol="0"/>
          <a:lstStyle/>
          <a:p>
            <a:endParaRPr/>
          </a:p>
        </p:txBody>
      </p:sp>
      <p:sp>
        <p:nvSpPr>
          <p:cNvPr id="120" name="object 13">
            <a:extLst>
              <a:ext uri="{FF2B5EF4-FFF2-40B4-BE49-F238E27FC236}">
                <a16:creationId xmlns:a16="http://schemas.microsoft.com/office/drawing/2014/main" id="{559DA02E-8437-E147-8FC7-74962E4B705D}"/>
              </a:ext>
            </a:extLst>
          </p:cNvPr>
          <p:cNvSpPr/>
          <p:nvPr/>
        </p:nvSpPr>
        <p:spPr>
          <a:xfrm>
            <a:off x="1576777" y="25102759"/>
            <a:ext cx="304800" cy="440704"/>
          </a:xfrm>
          <a:custGeom>
            <a:avLst/>
            <a:gdLst/>
            <a:ahLst/>
            <a:cxnLst/>
            <a:rect l="l" t="t" r="r" b="b"/>
            <a:pathLst>
              <a:path w="74294" h="148589">
                <a:moveTo>
                  <a:pt x="0" y="0"/>
                </a:moveTo>
                <a:lnTo>
                  <a:pt x="0" y="148170"/>
                </a:lnTo>
                <a:lnTo>
                  <a:pt x="74079" y="74079"/>
                </a:lnTo>
                <a:lnTo>
                  <a:pt x="0" y="0"/>
                </a:lnTo>
                <a:close/>
              </a:path>
            </a:pathLst>
          </a:custGeom>
          <a:solidFill>
            <a:srgbClr val="C48D29"/>
          </a:solidFill>
        </p:spPr>
        <p:txBody>
          <a:bodyPr wrap="square" lIns="0" tIns="0" rIns="0" bIns="0" rtlCol="0"/>
          <a:lstStyle/>
          <a:p>
            <a:endParaRPr/>
          </a:p>
        </p:txBody>
      </p:sp>
      <p:sp>
        <p:nvSpPr>
          <p:cNvPr id="121" name="object 14">
            <a:extLst>
              <a:ext uri="{FF2B5EF4-FFF2-40B4-BE49-F238E27FC236}">
                <a16:creationId xmlns:a16="http://schemas.microsoft.com/office/drawing/2014/main" id="{B292B1AB-0420-A944-BE48-F75DDC0A5464}"/>
              </a:ext>
            </a:extLst>
          </p:cNvPr>
          <p:cNvSpPr/>
          <p:nvPr/>
        </p:nvSpPr>
        <p:spPr>
          <a:xfrm>
            <a:off x="1576777" y="25989550"/>
            <a:ext cx="304800" cy="440704"/>
          </a:xfrm>
          <a:custGeom>
            <a:avLst/>
            <a:gdLst/>
            <a:ahLst/>
            <a:cxnLst/>
            <a:rect l="l" t="t" r="r" b="b"/>
            <a:pathLst>
              <a:path w="74294" h="148589">
                <a:moveTo>
                  <a:pt x="0" y="0"/>
                </a:moveTo>
                <a:lnTo>
                  <a:pt x="0" y="148170"/>
                </a:lnTo>
                <a:lnTo>
                  <a:pt x="74079" y="74079"/>
                </a:lnTo>
                <a:lnTo>
                  <a:pt x="0" y="0"/>
                </a:lnTo>
                <a:close/>
              </a:path>
            </a:pathLst>
          </a:custGeom>
          <a:solidFill>
            <a:srgbClr val="548235"/>
          </a:solidFill>
        </p:spPr>
        <p:txBody>
          <a:bodyPr wrap="square" lIns="0" tIns="0" rIns="0" bIns="0" rtlCol="0"/>
          <a:lstStyle/>
          <a:p>
            <a:pPr algn="ctr"/>
            <a:endParaRPr/>
          </a:p>
        </p:txBody>
      </p:sp>
      <p:sp>
        <p:nvSpPr>
          <p:cNvPr id="14" name="Rectángulo 13">
            <a:extLst>
              <a:ext uri="{FF2B5EF4-FFF2-40B4-BE49-F238E27FC236}">
                <a16:creationId xmlns:a16="http://schemas.microsoft.com/office/drawing/2014/main" id="{C4620398-9127-EA42-9B22-A00CF0EBB78F}"/>
              </a:ext>
            </a:extLst>
          </p:cNvPr>
          <p:cNvSpPr/>
          <p:nvPr/>
        </p:nvSpPr>
        <p:spPr>
          <a:xfrm>
            <a:off x="1740251" y="21866243"/>
            <a:ext cx="8385497" cy="461665"/>
          </a:xfrm>
          <a:prstGeom prst="rect">
            <a:avLst/>
          </a:prstGeom>
        </p:spPr>
        <p:txBody>
          <a:bodyPr wrap="square">
            <a:spAutoFit/>
          </a:bodyPr>
          <a:lstStyle/>
          <a:p>
            <a:pPr algn="ctr"/>
            <a:r>
              <a:rPr lang="es-ES" sz="2400" b="1" dirty="0">
                <a:solidFill>
                  <a:schemeClr val="bg1"/>
                </a:solidFill>
                <a:latin typeface="Muli" panose="02000503000000000000" pitchFamily="2" charset="77"/>
                <a:cs typeface="Calibri" panose="020F0502020204030204" pitchFamily="34" charset="0"/>
              </a:rPr>
              <a:t>Contenido de la actividad de capacitación</a:t>
            </a:r>
            <a:endParaRPr lang="es-CO" sz="2400" b="1" dirty="0">
              <a:solidFill>
                <a:schemeClr val="bg1"/>
              </a:solidFill>
              <a:latin typeface="Muli" panose="02000503000000000000" pitchFamily="2" charset="77"/>
              <a:cs typeface="Calibri" panose="020F0502020204030204" pitchFamily="34" charset="0"/>
            </a:endParaRPr>
          </a:p>
        </p:txBody>
      </p:sp>
      <p:sp>
        <p:nvSpPr>
          <p:cNvPr id="141" name="object 6">
            <a:extLst>
              <a:ext uri="{FF2B5EF4-FFF2-40B4-BE49-F238E27FC236}">
                <a16:creationId xmlns:a16="http://schemas.microsoft.com/office/drawing/2014/main" id="{4837174E-6EFC-874F-BD90-0A226E056A35}"/>
              </a:ext>
            </a:extLst>
          </p:cNvPr>
          <p:cNvSpPr/>
          <p:nvPr/>
        </p:nvSpPr>
        <p:spPr>
          <a:xfrm rot="19292324" flipH="1">
            <a:off x="821268" y="21357149"/>
            <a:ext cx="286336" cy="1611777"/>
          </a:xfrm>
          <a:custGeom>
            <a:avLst/>
            <a:gdLst/>
            <a:ahLst/>
            <a:cxnLst/>
            <a:rect l="l" t="t" r="r" b="b"/>
            <a:pathLst>
              <a:path h="6905625">
                <a:moveTo>
                  <a:pt x="0" y="0"/>
                </a:moveTo>
                <a:lnTo>
                  <a:pt x="0" y="6905396"/>
                </a:lnTo>
              </a:path>
            </a:pathLst>
          </a:custGeom>
          <a:ln w="19050">
            <a:solidFill>
              <a:srgbClr val="8C2032"/>
            </a:solidFill>
          </a:ln>
        </p:spPr>
        <p:txBody>
          <a:bodyPr wrap="square" lIns="0" tIns="0" rIns="0" bIns="0" rtlCol="0"/>
          <a:lstStyle/>
          <a:p>
            <a:endParaRPr/>
          </a:p>
        </p:txBody>
      </p:sp>
      <p:sp>
        <p:nvSpPr>
          <p:cNvPr id="44" name="object 6">
            <a:extLst>
              <a:ext uri="{FF2B5EF4-FFF2-40B4-BE49-F238E27FC236}">
                <a16:creationId xmlns:a16="http://schemas.microsoft.com/office/drawing/2014/main" id="{01E6311E-1707-6A44-8D4F-AEC2FED6E852}"/>
              </a:ext>
            </a:extLst>
          </p:cNvPr>
          <p:cNvSpPr/>
          <p:nvPr/>
        </p:nvSpPr>
        <p:spPr>
          <a:xfrm>
            <a:off x="1572634" y="22689475"/>
            <a:ext cx="45719" cy="4256749"/>
          </a:xfrm>
          <a:custGeom>
            <a:avLst/>
            <a:gdLst/>
            <a:ahLst/>
            <a:cxnLst/>
            <a:rect l="l" t="t" r="r" b="b"/>
            <a:pathLst>
              <a:path h="6905625">
                <a:moveTo>
                  <a:pt x="0" y="0"/>
                </a:moveTo>
                <a:lnTo>
                  <a:pt x="0" y="6905396"/>
                </a:lnTo>
              </a:path>
            </a:pathLst>
          </a:custGeom>
          <a:ln w="19050">
            <a:solidFill>
              <a:srgbClr val="8C2032"/>
            </a:solidFill>
          </a:ln>
        </p:spPr>
        <p:txBody>
          <a:bodyPr wrap="square" lIns="0" tIns="0" rIns="0" bIns="0" rtlCol="0"/>
          <a:lstStyle/>
          <a:p>
            <a:endParaRPr/>
          </a:p>
        </p:txBody>
      </p:sp>
      <p:sp>
        <p:nvSpPr>
          <p:cNvPr id="5" name="Rectángulo 4">
            <a:extLst>
              <a:ext uri="{FF2B5EF4-FFF2-40B4-BE49-F238E27FC236}">
                <a16:creationId xmlns:a16="http://schemas.microsoft.com/office/drawing/2014/main" id="{11E78D40-F90E-2C43-9D58-703A8533922B}"/>
              </a:ext>
            </a:extLst>
          </p:cNvPr>
          <p:cNvSpPr/>
          <p:nvPr/>
        </p:nvSpPr>
        <p:spPr>
          <a:xfrm>
            <a:off x="973118" y="18057557"/>
            <a:ext cx="7100066" cy="3176511"/>
          </a:xfrm>
          <a:prstGeom prst="rect">
            <a:avLst/>
          </a:prstGeom>
        </p:spPr>
        <p:txBody>
          <a:bodyPr wrap="square">
            <a:spAutoFit/>
          </a:bodyPr>
          <a:lstStyle/>
          <a:p>
            <a:pPr marL="12700" marR="5080" algn="r">
              <a:lnSpc>
                <a:spcPct val="120100"/>
              </a:lnSpc>
              <a:spcBef>
                <a:spcPts val="590"/>
              </a:spcBef>
            </a:pPr>
            <a:r>
              <a:rPr lang="es-CO" sz="1600" dirty="0">
                <a:solidFill>
                  <a:schemeClr val="tx1">
                    <a:lumMod val="75000"/>
                    <a:lumOff val="25000"/>
                  </a:schemeClr>
                </a:solidFill>
                <a:latin typeface="Muli" panose="02000503000000000000" pitchFamily="2" charset="77"/>
                <a:cs typeface="Calibri" panose="020F0502020204030204" pitchFamily="34" charset="0"/>
              </a:rPr>
              <a:t>En ese marco, se ajustaron los instrumentos existentes para  compartir conocimientos, prácticas y experiencias, a fin de  alcanzar resultados comprobables, agregar valor a las  acciones de desarrollo y potenciar las capacidades y el  conocimiento de los agentes participantes y de sus  instituciones.</a:t>
            </a:r>
          </a:p>
          <a:p>
            <a:pPr marL="12700" marR="5080" algn="r">
              <a:lnSpc>
                <a:spcPct val="120100"/>
              </a:lnSpc>
              <a:spcBef>
                <a:spcPts val="590"/>
              </a:spcBef>
            </a:pPr>
            <a:endParaRPr lang="es-CO" sz="1600" dirty="0">
              <a:solidFill>
                <a:schemeClr val="tx1">
                  <a:lumMod val="75000"/>
                  <a:lumOff val="25000"/>
                </a:schemeClr>
              </a:solidFill>
              <a:latin typeface="Muli" panose="02000503000000000000" pitchFamily="2" charset="77"/>
              <a:cs typeface="Calibri" panose="020F0502020204030204" pitchFamily="34" charset="0"/>
            </a:endParaRPr>
          </a:p>
          <a:p>
            <a:pPr marL="12700" marR="5080" algn="r">
              <a:lnSpc>
                <a:spcPct val="119900"/>
              </a:lnSpc>
              <a:spcBef>
                <a:spcPts val="610"/>
              </a:spcBef>
            </a:pPr>
            <a:r>
              <a:rPr lang="es-CO" sz="1600" dirty="0">
                <a:solidFill>
                  <a:schemeClr val="tx1">
                    <a:lumMod val="75000"/>
                    <a:lumOff val="25000"/>
                  </a:schemeClr>
                </a:solidFill>
                <a:latin typeface="Muli" panose="02000503000000000000" pitchFamily="2" charset="77"/>
                <a:cs typeface="Calibri" panose="020F0502020204030204" pitchFamily="34" charset="0"/>
              </a:rPr>
              <a:t>La Caja de Herramientas para el fortalecimiento de la  cooperación sur – sur (2.0) recoge el instrumental que APC-  Colombia ha acopiado y ajustado para avanzar en la tarea de  hacer una mejor CSS en conjunto con sus socios nacionales,  de la región y otras latitudes.</a:t>
            </a:r>
          </a:p>
        </p:txBody>
      </p:sp>
      <p:sp>
        <p:nvSpPr>
          <p:cNvPr id="64" name="object 7">
            <a:extLst>
              <a:ext uri="{FF2B5EF4-FFF2-40B4-BE49-F238E27FC236}">
                <a16:creationId xmlns:a16="http://schemas.microsoft.com/office/drawing/2014/main" id="{517B714B-7854-BA48-8152-B7FBED4CAE94}"/>
              </a:ext>
            </a:extLst>
          </p:cNvPr>
          <p:cNvSpPr/>
          <p:nvPr/>
        </p:nvSpPr>
        <p:spPr>
          <a:xfrm>
            <a:off x="8" y="2550367"/>
            <a:ext cx="2023672" cy="5312421"/>
          </a:xfrm>
          <a:custGeom>
            <a:avLst/>
            <a:gdLst/>
            <a:ahLst/>
            <a:cxnLst/>
            <a:rect l="l" t="t" r="r" b="b"/>
            <a:pathLst>
              <a:path w="1916430" h="4301490">
                <a:moveTo>
                  <a:pt x="0" y="0"/>
                </a:moveTo>
                <a:lnTo>
                  <a:pt x="0" y="4301320"/>
                </a:lnTo>
                <a:lnTo>
                  <a:pt x="533908" y="4301320"/>
                </a:lnTo>
                <a:lnTo>
                  <a:pt x="1916113" y="2498806"/>
                </a:lnTo>
                <a:lnTo>
                  <a:pt x="0" y="0"/>
                </a:lnTo>
                <a:close/>
              </a:path>
            </a:pathLst>
          </a:custGeom>
          <a:solidFill>
            <a:srgbClr val="8C2032">
              <a:alpha val="69999"/>
            </a:srgbClr>
          </a:solidFill>
        </p:spPr>
        <p:txBody>
          <a:bodyPr wrap="square" lIns="0" tIns="0" rIns="0" bIns="0" rtlCol="0"/>
          <a:lstStyle/>
          <a:p>
            <a:endParaRPr/>
          </a:p>
        </p:txBody>
      </p:sp>
      <p:sp>
        <p:nvSpPr>
          <p:cNvPr id="43" name="object 5">
            <a:extLst>
              <a:ext uri="{FF2B5EF4-FFF2-40B4-BE49-F238E27FC236}">
                <a16:creationId xmlns:a16="http://schemas.microsoft.com/office/drawing/2014/main" id="{078CE4AA-12F6-C34E-8897-4B3138C63DCB}"/>
              </a:ext>
            </a:extLst>
          </p:cNvPr>
          <p:cNvSpPr/>
          <p:nvPr/>
        </p:nvSpPr>
        <p:spPr>
          <a:xfrm>
            <a:off x="0" y="7862788"/>
            <a:ext cx="577523" cy="19083437"/>
          </a:xfrm>
          <a:custGeom>
            <a:avLst/>
            <a:gdLst/>
            <a:ahLst/>
            <a:cxnLst/>
            <a:rect l="l" t="t" r="r" b="b"/>
            <a:pathLst>
              <a:path w="775335" h="9088120">
                <a:moveTo>
                  <a:pt x="774865" y="0"/>
                </a:moveTo>
                <a:lnTo>
                  <a:pt x="0" y="0"/>
                </a:lnTo>
                <a:lnTo>
                  <a:pt x="0" y="9087713"/>
                </a:lnTo>
                <a:lnTo>
                  <a:pt x="774865" y="9087713"/>
                </a:lnTo>
                <a:lnTo>
                  <a:pt x="774865" y="0"/>
                </a:lnTo>
                <a:close/>
              </a:path>
            </a:pathLst>
          </a:custGeom>
          <a:solidFill>
            <a:srgbClr val="8C2032">
              <a:alpha val="69999"/>
            </a:srgbClr>
          </a:solidFill>
        </p:spPr>
        <p:txBody>
          <a:bodyPr wrap="square" lIns="0" tIns="0" rIns="0" bIns="0" rtlCol="0"/>
          <a:lstStyle/>
          <a:p>
            <a:endParaRPr dirty="0">
              <a:solidFill>
                <a:schemeClr val="tx1">
                  <a:lumMod val="75000"/>
                  <a:lumOff val="25000"/>
                </a:schemeClr>
              </a:solidFill>
            </a:endParaRPr>
          </a:p>
        </p:txBody>
      </p:sp>
      <p:grpSp>
        <p:nvGrpSpPr>
          <p:cNvPr id="60" name="Grupo 59">
            <a:extLst>
              <a:ext uri="{FF2B5EF4-FFF2-40B4-BE49-F238E27FC236}">
                <a16:creationId xmlns:a16="http://schemas.microsoft.com/office/drawing/2014/main" id="{09B537CD-E5CD-8C4B-B3C3-7CDA47FB7CB7}"/>
              </a:ext>
            </a:extLst>
          </p:cNvPr>
          <p:cNvGrpSpPr/>
          <p:nvPr/>
        </p:nvGrpSpPr>
        <p:grpSpPr>
          <a:xfrm rot="5400000">
            <a:off x="9359435" y="20220010"/>
            <a:ext cx="87463" cy="1681268"/>
            <a:chOff x="9925060" y="14687444"/>
            <a:chExt cx="87463" cy="1681268"/>
          </a:xfrm>
        </p:grpSpPr>
        <p:sp>
          <p:nvSpPr>
            <p:cNvPr id="61" name="Elipse 60">
              <a:extLst>
                <a:ext uri="{FF2B5EF4-FFF2-40B4-BE49-F238E27FC236}">
                  <a16:creationId xmlns:a16="http://schemas.microsoft.com/office/drawing/2014/main" id="{0BA7592E-A250-8D4F-B7A3-EA23905B575C}"/>
                </a:ext>
              </a:extLst>
            </p:cNvPr>
            <p:cNvSpPr/>
            <p:nvPr/>
          </p:nvSpPr>
          <p:spPr>
            <a:xfrm>
              <a:off x="9925060" y="14687444"/>
              <a:ext cx="87463" cy="87463"/>
            </a:xfrm>
            <a:prstGeom prst="ellipse">
              <a:avLst/>
            </a:prstGeom>
            <a:solidFill>
              <a:srgbClr val="8C203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62" name="Elipse 61">
              <a:extLst>
                <a:ext uri="{FF2B5EF4-FFF2-40B4-BE49-F238E27FC236}">
                  <a16:creationId xmlns:a16="http://schemas.microsoft.com/office/drawing/2014/main" id="{4B76F485-75E2-E743-9B0D-8FB568BB9615}"/>
                </a:ext>
              </a:extLst>
            </p:cNvPr>
            <p:cNvSpPr/>
            <p:nvPr/>
          </p:nvSpPr>
          <p:spPr>
            <a:xfrm>
              <a:off x="9925060" y="15002017"/>
              <a:ext cx="87463" cy="87463"/>
            </a:xfrm>
            <a:prstGeom prst="ellipse">
              <a:avLst/>
            </a:prstGeom>
            <a:solidFill>
              <a:srgbClr val="8C203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63" name="Elipse 62">
              <a:extLst>
                <a:ext uri="{FF2B5EF4-FFF2-40B4-BE49-F238E27FC236}">
                  <a16:creationId xmlns:a16="http://schemas.microsoft.com/office/drawing/2014/main" id="{02A3166F-3762-BE4C-8193-1AD84D13DCCA}"/>
                </a:ext>
              </a:extLst>
            </p:cNvPr>
            <p:cNvSpPr/>
            <p:nvPr/>
          </p:nvSpPr>
          <p:spPr>
            <a:xfrm>
              <a:off x="9925060" y="15322111"/>
              <a:ext cx="87463" cy="87463"/>
            </a:xfrm>
            <a:prstGeom prst="ellipse">
              <a:avLst/>
            </a:prstGeom>
            <a:solidFill>
              <a:srgbClr val="8C203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65" name="Elipse 64">
              <a:extLst>
                <a:ext uri="{FF2B5EF4-FFF2-40B4-BE49-F238E27FC236}">
                  <a16:creationId xmlns:a16="http://schemas.microsoft.com/office/drawing/2014/main" id="{8B842F70-72F6-CE4F-840E-E21E22A1F0DD}"/>
                </a:ext>
              </a:extLst>
            </p:cNvPr>
            <p:cNvSpPr/>
            <p:nvPr/>
          </p:nvSpPr>
          <p:spPr>
            <a:xfrm>
              <a:off x="9925060" y="15646583"/>
              <a:ext cx="87463" cy="87463"/>
            </a:xfrm>
            <a:prstGeom prst="ellipse">
              <a:avLst/>
            </a:prstGeom>
            <a:solidFill>
              <a:srgbClr val="8C203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66" name="Elipse 65">
              <a:extLst>
                <a:ext uri="{FF2B5EF4-FFF2-40B4-BE49-F238E27FC236}">
                  <a16:creationId xmlns:a16="http://schemas.microsoft.com/office/drawing/2014/main" id="{AE399B88-ED9B-6540-8134-0105DD9A9729}"/>
                </a:ext>
              </a:extLst>
            </p:cNvPr>
            <p:cNvSpPr/>
            <p:nvPr/>
          </p:nvSpPr>
          <p:spPr>
            <a:xfrm>
              <a:off x="9925060" y="15961154"/>
              <a:ext cx="87463" cy="87463"/>
            </a:xfrm>
            <a:prstGeom prst="ellipse">
              <a:avLst/>
            </a:prstGeom>
            <a:solidFill>
              <a:srgbClr val="8C203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sp>
          <p:nvSpPr>
            <p:cNvPr id="67" name="Elipse 66">
              <a:extLst>
                <a:ext uri="{FF2B5EF4-FFF2-40B4-BE49-F238E27FC236}">
                  <a16:creationId xmlns:a16="http://schemas.microsoft.com/office/drawing/2014/main" id="{549BE005-8595-E641-AE4E-37D15781305D}"/>
                </a:ext>
              </a:extLst>
            </p:cNvPr>
            <p:cNvSpPr/>
            <p:nvPr/>
          </p:nvSpPr>
          <p:spPr>
            <a:xfrm>
              <a:off x="9925060" y="16281249"/>
              <a:ext cx="87463" cy="87463"/>
            </a:xfrm>
            <a:prstGeom prst="ellipse">
              <a:avLst/>
            </a:prstGeom>
            <a:solidFill>
              <a:srgbClr val="8C203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grpSp>
      <p:pic>
        <p:nvPicPr>
          <p:cNvPr id="76" name="Imagen 75" descr="Imagen que contiene Interfaz de usuario gráfica&#10;&#10;Descripción generada automáticamente">
            <a:extLst>
              <a:ext uri="{FF2B5EF4-FFF2-40B4-BE49-F238E27FC236}">
                <a16:creationId xmlns:a16="http://schemas.microsoft.com/office/drawing/2014/main" id="{F97873C9-4618-CF4A-BA1F-D79C7A1378FB}"/>
              </a:ext>
            </a:extLst>
          </p:cNvPr>
          <p:cNvPicPr>
            <a:picLocks noChangeAspect="1"/>
          </p:cNvPicPr>
          <p:nvPr/>
        </p:nvPicPr>
        <p:blipFill rotWithShape="1">
          <a:blip r:embed="rId6">
            <a:extLst>
              <a:ext uri="{28A0092B-C50C-407E-A947-70E740481C1C}">
                <a14:useLocalDpi xmlns:a14="http://schemas.microsoft.com/office/drawing/2010/main" val="0"/>
              </a:ext>
            </a:extLst>
          </a:blip>
          <a:srcRect t="33900" b="33573"/>
          <a:stretch/>
        </p:blipFill>
        <p:spPr>
          <a:xfrm>
            <a:off x="5416550" y="6247996"/>
            <a:ext cx="4584700" cy="149125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7505</TotalTime>
  <Words>430</Words>
  <Application>Microsoft Macintosh PowerPoint</Application>
  <PresentationFormat>Personalizado</PresentationFormat>
  <Paragraphs>15</Paragraphs>
  <Slides>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Calibri</vt:lpstr>
      <vt:lpstr>Muli</vt:lpstr>
      <vt:lpstr>Verdana</vt:lpstr>
      <vt:lpstr>Work Sans</vt:lpstr>
      <vt:lpstr>Office Theme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Patricia Mora</cp:lastModifiedBy>
  <cp:revision>109</cp:revision>
  <dcterms:created xsi:type="dcterms:W3CDTF">2020-09-30T02:55:54Z</dcterms:created>
  <dcterms:modified xsi:type="dcterms:W3CDTF">2021-07-12T17:34:55Z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2020-09-23T00:00:00Z</vt:filetime>
  </property>
  <property fmtid="{D5CDD505-2E9C-101B-9397-08002B2CF9AE}" pid="3" name="LastSaved">
    <vt:filetime>2020-09-30T00:00:00Z</vt:filetime>
  </property>
</Properties>
</file>