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</p:sldIdLst>
  <p:sldSz cx="12192000" cy="6858000"/>
  <p:notesSz cx="6954838" cy="92408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mo" panose="020B0604020202020204" charset="0"/>
      <p:regular r:id="rId15"/>
      <p:bold r:id="rId16"/>
      <p:italic r:id="rId17"/>
      <p:boldItalic r:id="rId18"/>
    </p:embeddedFont>
    <p:embeddedFont>
      <p:font typeface="Overlock" panose="020B0604020202020204" charset="0"/>
      <p:regular r:id="rId19"/>
      <p:bold r:id="rId20"/>
      <p:italic r:id="rId21"/>
      <p:boldItalic r:id="rId22"/>
    </p:embeddedFont>
    <p:embeddedFont>
      <p:font typeface="Berlin Sans FB" panose="020E0602020502020306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C000"/>
    <a:srgbClr val="FFFFFF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8" autoAdjust="0"/>
  </p:normalViewPr>
  <p:slideViewPr>
    <p:cSldViewPr snapToGrid="0">
      <p:cViewPr varScale="1">
        <p:scale>
          <a:sx n="83" d="100"/>
          <a:sy n="83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9465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73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546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81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0928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366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639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912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185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9465" y="8777192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2531" tIns="46253" rIns="92531" bIns="46253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04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485" y="4447153"/>
            <a:ext cx="5563869" cy="3638580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960914" y="1850573"/>
            <a:ext cx="8840020" cy="3004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 </a:t>
            </a:r>
            <a:r>
              <a:rPr lang="es-CO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es-CO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</a:t>
            </a:r>
            <a:r>
              <a:rPr lang="es-CO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ACCIÓN </a:t>
            </a:r>
            <a:r>
              <a:rPr lang="es-CO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s-CO"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total de gestión  62,49%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331078" y="6522901"/>
            <a:ext cx="2593339" cy="200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Código: E-FO-041 - Versión: 09 -Fecha: Marzo 01 de 2017</a:t>
            </a:r>
          </a:p>
        </p:txBody>
      </p:sp>
      <p:sp>
        <p:nvSpPr>
          <p:cNvPr id="167" name="Shape 167"/>
          <p:cNvSpPr/>
          <p:nvPr/>
        </p:nvSpPr>
        <p:spPr>
          <a:xfrm>
            <a:off x="9282897" y="4768330"/>
            <a:ext cx="25180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800" b="1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Fecha corte: 30-06-17</a:t>
            </a:r>
            <a:endParaRPr lang="es-CO" sz="1800" b="1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15"/>
          <p:cNvSpPr/>
          <p:nvPr/>
        </p:nvSpPr>
        <p:spPr>
          <a:xfrm>
            <a:off x="5172417" y="3895710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234056" y="0"/>
            <a:ext cx="8569695" cy="5764192"/>
            <a:chOff x="1234056" y="0"/>
            <a:chExt cx="8569695" cy="576419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82"/>
            <a:stretch/>
          </p:blipFill>
          <p:spPr>
            <a:xfrm>
              <a:off x="1234056" y="0"/>
              <a:ext cx="8569695" cy="5764192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7488792" y="309619"/>
              <a:ext cx="2168612" cy="59320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6" r="9527" b="62025"/>
          <a:stretch/>
        </p:blipFill>
        <p:spPr>
          <a:xfrm>
            <a:off x="1222482" y="1177719"/>
            <a:ext cx="7762768" cy="1145894"/>
          </a:xfrm>
          <a:prstGeom prst="rect">
            <a:avLst/>
          </a:prstGeom>
        </p:spPr>
      </p:pic>
      <p:sp>
        <p:nvSpPr>
          <p:cNvPr id="62" name="Shape 189"/>
          <p:cNvSpPr txBox="1"/>
          <p:nvPr/>
        </p:nvSpPr>
        <p:spPr>
          <a:xfrm>
            <a:off x="10265449" y="4103254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82 países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8" name="Shape 215"/>
          <p:cNvSpPr/>
          <p:nvPr/>
        </p:nvSpPr>
        <p:spPr>
          <a:xfrm>
            <a:off x="9264192" y="4069090"/>
            <a:ext cx="252000" cy="252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215"/>
          <p:cNvSpPr/>
          <p:nvPr/>
        </p:nvSpPr>
        <p:spPr>
          <a:xfrm>
            <a:off x="9264192" y="2882096"/>
            <a:ext cx="252000" cy="2520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189"/>
          <p:cNvSpPr txBox="1"/>
          <p:nvPr/>
        </p:nvSpPr>
        <p:spPr>
          <a:xfrm>
            <a:off x="9828708" y="2882096"/>
            <a:ext cx="2237776" cy="217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1268,8 </a:t>
            </a:r>
            <a:r>
              <a:rPr lang="es-CO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USD </a:t>
            </a: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mm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1" name="Shape 215"/>
          <p:cNvSpPr/>
          <p:nvPr/>
        </p:nvSpPr>
        <p:spPr>
          <a:xfrm>
            <a:off x="9264192" y="1626773"/>
            <a:ext cx="252000" cy="252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189"/>
          <p:cNvSpPr txBox="1"/>
          <p:nvPr/>
        </p:nvSpPr>
        <p:spPr>
          <a:xfrm>
            <a:off x="10170768" y="1660937"/>
            <a:ext cx="1553656" cy="217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0 mm COP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Shape 215"/>
          <p:cNvSpPr/>
          <p:nvPr/>
        </p:nvSpPr>
        <p:spPr>
          <a:xfrm>
            <a:off x="9264192" y="5153438"/>
            <a:ext cx="252000" cy="252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189"/>
          <p:cNvSpPr txBox="1"/>
          <p:nvPr/>
        </p:nvSpPr>
        <p:spPr>
          <a:xfrm>
            <a:off x="10265449" y="5187602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87,6%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21667" r="11364" b="61851"/>
          <a:stretch/>
        </p:blipFill>
        <p:spPr>
          <a:xfrm>
            <a:off x="1787462" y="1193313"/>
            <a:ext cx="7044594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88128" y="9078"/>
            <a:ext cx="4207673" cy="539601"/>
            <a:chOff x="202551" y="762497"/>
            <a:chExt cx="15515759" cy="1989517"/>
          </a:xfrm>
        </p:grpSpPr>
        <p:pic>
          <p:nvPicPr>
            <p:cNvPr id="173" name="Shape 1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551" y="762497"/>
              <a:ext cx="11790681" cy="1434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Shape 174"/>
            <p:cNvSpPr txBox="1"/>
            <p:nvPr/>
          </p:nvSpPr>
          <p:spPr>
            <a:xfrm>
              <a:off x="1602050" y="1617237"/>
              <a:ext cx="14116260" cy="1134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400" b="0" i="1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la cooperación internacional que recibe Colombia 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227612" y="1234631"/>
            <a:ext cx="5589096" cy="371231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1. 80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% de recursos registrados de CI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alineados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a las prioridades de la Hoja de Ruta</a:t>
            </a:r>
          </a:p>
        </p:txBody>
      </p:sp>
      <p:sp>
        <p:nvSpPr>
          <p:cNvPr id="176" name="Shape 176"/>
          <p:cNvSpPr/>
          <p:nvPr/>
        </p:nvSpPr>
        <p:spPr>
          <a:xfrm>
            <a:off x="244545" y="818742"/>
            <a:ext cx="5589096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2000" dirty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</a:p>
        </p:txBody>
      </p:sp>
      <p:sp>
        <p:nvSpPr>
          <p:cNvPr id="177" name="Shape 177"/>
          <p:cNvSpPr/>
          <p:nvPr/>
        </p:nvSpPr>
        <p:spPr>
          <a:xfrm>
            <a:off x="227612" y="3737121"/>
            <a:ext cx="5589096" cy="335412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Movilizar un monto de USD 800 mm de Cooperación Internacional para Colombia</a:t>
            </a:r>
          </a:p>
        </p:txBody>
      </p:sp>
      <p:sp>
        <p:nvSpPr>
          <p:cNvPr id="178" name="Shape 178"/>
          <p:cNvSpPr/>
          <p:nvPr/>
        </p:nvSpPr>
        <p:spPr>
          <a:xfrm>
            <a:off x="227612" y="4147745"/>
            <a:ext cx="5589096" cy="36895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Estructurar un equipo de trabajo que gestione al menos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10 proyectos-iniciativas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con participación del sector privado</a:t>
            </a:r>
            <a:endParaRPr lang="es-CO" sz="12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27612" y="3301910"/>
            <a:ext cx="5589096" cy="36666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Hacer seguimiento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a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la ejecución del 100% de los recursos asignados de contrapartidas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para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 garantizar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resultados</a:t>
            </a:r>
          </a:p>
        </p:txBody>
      </p:sp>
      <p:sp>
        <p:nvSpPr>
          <p:cNvPr id="183" name="Shape 183"/>
          <p:cNvSpPr/>
          <p:nvPr/>
        </p:nvSpPr>
        <p:spPr>
          <a:xfrm>
            <a:off x="227612" y="2212784"/>
            <a:ext cx="5589096" cy="40774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. En el 100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% de los intercambios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Col-Col participan actores de los territorios de posconflicto</a:t>
            </a:r>
            <a:endParaRPr lang="es-CO" sz="12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27612" y="1681074"/>
            <a:ext cx="5589096" cy="456498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2. 80% de los participantes de los cursos cortos ofrecidos por la cooperación internacional son actores del nivel territorial</a:t>
            </a:r>
          </a:p>
        </p:txBody>
      </p:sp>
      <p:sp>
        <p:nvSpPr>
          <p:cNvPr id="185" name="Shape 185"/>
          <p:cNvSpPr/>
          <p:nvPr/>
        </p:nvSpPr>
        <p:spPr>
          <a:xfrm>
            <a:off x="227612" y="2753617"/>
            <a:ext cx="5589096" cy="3823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4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Diseñar y poner en marcha 10 intervenciones de CSS alineadas a la Hoja de Ruta y que contribuyan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a la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CI que recibe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Colombia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284439" y="709787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736620" y="622969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920145" y="125948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62,78%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9530009" y="1765599"/>
            <a:ext cx="648000" cy="25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50%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9450304" y="2277805"/>
            <a:ext cx="807411" cy="217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53,75%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9518174" y="2773343"/>
            <a:ext cx="671671" cy="304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9470043" y="3345446"/>
            <a:ext cx="767932" cy="228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48.6%</a:t>
            </a:r>
            <a:endParaRPr lang="es-CO" sz="16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9381402" y="3729011"/>
            <a:ext cx="945215" cy="307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77,8 %</a:t>
            </a: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9421913" y="4167651"/>
            <a:ext cx="864193" cy="283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42,5%</a:t>
            </a: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9466588" y="4519965"/>
            <a:ext cx="738838" cy="4024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s-CO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50,0</a:t>
            </a:r>
            <a:r>
              <a:rPr lang="es-CO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%</a:t>
            </a: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9448851" y="539416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7095546" y="1314486"/>
            <a:ext cx="842901" cy="234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/>
              <a:t>89,7%</a:t>
            </a:r>
            <a:endParaRPr lang="es-CO" dirty="0"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7114101" y="1750896"/>
            <a:ext cx="805791" cy="281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 smtClean="0"/>
              <a:t>73,1%</a:t>
            </a:r>
            <a:endParaRPr lang="es-CO" dirty="0"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7181161" y="3321196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r>
              <a:rPr lang="es-CO" dirty="0">
                <a:sym typeface="Calibri"/>
              </a:rPr>
              <a:t>0%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073810" y="3696635"/>
            <a:ext cx="886373" cy="37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 smtClean="0">
                <a:sym typeface="Calibri"/>
              </a:rPr>
              <a:t>258,3</a:t>
            </a:r>
            <a:endParaRPr lang="es-CO" dirty="0"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7114101" y="4600159"/>
            <a:ext cx="805791" cy="254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>
                <a:sym typeface="Calibri"/>
              </a:rPr>
              <a:t>83%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202897" y="504066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7147577" y="5040663"/>
            <a:ext cx="73883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 smtClean="0">
                <a:sym typeface="Calibri"/>
              </a:rPr>
              <a:t>70,4</a:t>
            </a:r>
            <a:r>
              <a:rPr lang="es-CO" dirty="0">
                <a:sym typeface="Calibri"/>
              </a:rPr>
              <a:t>%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269862" y="2785546"/>
            <a:ext cx="494268" cy="280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>
                <a:sym typeface="Calibri"/>
              </a:rPr>
              <a:t>23</a:t>
            </a:r>
          </a:p>
        </p:txBody>
      </p:sp>
      <p:sp>
        <p:nvSpPr>
          <p:cNvPr id="215" name="Shape 215"/>
          <p:cNvSpPr/>
          <p:nvPr/>
        </p:nvSpPr>
        <p:spPr>
          <a:xfrm>
            <a:off x="6899983" y="134181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899983" y="1801599"/>
            <a:ext cx="1800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6899983" y="22965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6899983" y="336969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6899983" y="3792687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899983" y="463716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6899983" y="5089163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214"/>
          <p:cNvSpPr txBox="1"/>
          <p:nvPr/>
        </p:nvSpPr>
        <p:spPr>
          <a:xfrm>
            <a:off x="7181161" y="2248052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 smtClean="0">
                <a:sym typeface="Calibri"/>
              </a:rPr>
              <a:t>100%</a:t>
            </a:r>
            <a:endParaRPr lang="es-CO" dirty="0">
              <a:sym typeface="Calibri"/>
            </a:endParaRPr>
          </a:p>
        </p:txBody>
      </p:sp>
      <p:sp>
        <p:nvSpPr>
          <p:cNvPr id="64" name="Shape 178"/>
          <p:cNvSpPr/>
          <p:nvPr/>
        </p:nvSpPr>
        <p:spPr>
          <a:xfrm>
            <a:off x="227612" y="4591910"/>
            <a:ext cx="5589096" cy="36895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. El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80% de los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proyectos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presentados a las oportunidades de cooperación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tienen 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enfoque territorial </a:t>
            </a:r>
          </a:p>
        </p:txBody>
      </p:sp>
      <p:sp>
        <p:nvSpPr>
          <p:cNvPr id="65" name="Shape 178"/>
          <p:cNvSpPr/>
          <p:nvPr/>
        </p:nvSpPr>
        <p:spPr>
          <a:xfrm>
            <a:off x="227612" y="5036076"/>
            <a:ext cx="5589096" cy="36895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9. 90% de avance en la implementación del plan de trabajo de los intercambios Col–Col de 2016 </a:t>
            </a:r>
          </a:p>
        </p:txBody>
      </p:sp>
      <p:sp>
        <p:nvSpPr>
          <p:cNvPr id="66" name="Shape 213"/>
          <p:cNvSpPr txBox="1"/>
          <p:nvPr/>
        </p:nvSpPr>
        <p:spPr>
          <a:xfrm>
            <a:off x="7101277" y="4170671"/>
            <a:ext cx="73883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buSzPct val="25000"/>
              <a:defRPr sz="16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>
                <a:sym typeface="Calibri"/>
              </a:rPr>
              <a:t>10</a:t>
            </a:r>
          </a:p>
        </p:txBody>
      </p:sp>
      <p:sp>
        <p:nvSpPr>
          <p:cNvPr id="67" name="Shape 202"/>
          <p:cNvSpPr txBox="1"/>
          <p:nvPr/>
        </p:nvSpPr>
        <p:spPr>
          <a:xfrm>
            <a:off x="9484590" y="4977931"/>
            <a:ext cx="738838" cy="4024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s-CO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82,2%</a:t>
            </a: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Shape 215"/>
          <p:cNvSpPr/>
          <p:nvPr/>
        </p:nvSpPr>
        <p:spPr>
          <a:xfrm>
            <a:off x="6899983" y="283569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215"/>
          <p:cNvSpPr/>
          <p:nvPr/>
        </p:nvSpPr>
        <p:spPr>
          <a:xfrm>
            <a:off x="9169883" y="134181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16"/>
          <p:cNvSpPr/>
          <p:nvPr/>
        </p:nvSpPr>
        <p:spPr>
          <a:xfrm>
            <a:off x="9169883" y="180160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218"/>
          <p:cNvSpPr/>
          <p:nvPr/>
        </p:nvSpPr>
        <p:spPr>
          <a:xfrm>
            <a:off x="9169883" y="22965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219"/>
          <p:cNvSpPr/>
          <p:nvPr/>
        </p:nvSpPr>
        <p:spPr>
          <a:xfrm>
            <a:off x="9169883" y="3369696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221"/>
          <p:cNvSpPr/>
          <p:nvPr/>
        </p:nvSpPr>
        <p:spPr>
          <a:xfrm>
            <a:off x="9169883" y="4219171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222"/>
          <p:cNvSpPr/>
          <p:nvPr/>
        </p:nvSpPr>
        <p:spPr>
          <a:xfrm>
            <a:off x="9169883" y="463716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215"/>
          <p:cNvSpPr/>
          <p:nvPr/>
        </p:nvSpPr>
        <p:spPr>
          <a:xfrm>
            <a:off x="9169883" y="283569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215"/>
          <p:cNvSpPr/>
          <p:nvPr/>
        </p:nvSpPr>
        <p:spPr>
          <a:xfrm>
            <a:off x="9169883" y="379268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215"/>
          <p:cNvSpPr/>
          <p:nvPr/>
        </p:nvSpPr>
        <p:spPr>
          <a:xfrm>
            <a:off x="9169883" y="508916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215"/>
          <p:cNvSpPr/>
          <p:nvPr/>
        </p:nvSpPr>
        <p:spPr>
          <a:xfrm>
            <a:off x="6899983" y="421917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215"/>
          <p:cNvSpPr/>
          <p:nvPr/>
        </p:nvSpPr>
        <p:spPr>
          <a:xfrm>
            <a:off x="4789467" y="15749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194"/>
          <p:cNvSpPr txBox="1"/>
          <p:nvPr/>
        </p:nvSpPr>
        <p:spPr>
          <a:xfrm>
            <a:off x="9466588" y="1321015"/>
            <a:ext cx="774843" cy="221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60,2%</a:t>
            </a:r>
            <a:endParaRPr lang="es-CO" sz="16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327" y="33749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60884" y="43241"/>
            <a:ext cx="3203151" cy="593149"/>
            <a:chOff x="1103116" y="855023"/>
            <a:chExt cx="13348224" cy="2471458"/>
          </a:xfrm>
        </p:grpSpPr>
        <p:pic>
          <p:nvPicPr>
            <p:cNvPr id="232" name="Shape 2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3116" y="855023"/>
              <a:ext cx="9131483" cy="1791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Shape 233"/>
            <p:cNvSpPr/>
            <p:nvPr/>
          </p:nvSpPr>
          <p:spPr>
            <a:xfrm>
              <a:off x="2544168" y="2236440"/>
              <a:ext cx="11907172" cy="10900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conocimiento de valor con países en desarrollo </a:t>
              </a:r>
            </a:p>
          </p:txBody>
        </p:sp>
      </p:grpSp>
      <p:sp>
        <p:nvSpPr>
          <p:cNvPr id="234" name="Shape 234"/>
          <p:cNvSpPr/>
          <p:nvPr/>
        </p:nvSpPr>
        <p:spPr>
          <a:xfrm>
            <a:off x="258995" y="3052152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4. Producir 25 nuevos estudios de caso para consolidar el Portafolio de Saber Hacer Colombia</a:t>
            </a:r>
          </a:p>
        </p:txBody>
      </p:sp>
      <p:sp>
        <p:nvSpPr>
          <p:cNvPr id="235" name="Shape 235"/>
          <p:cNvSpPr/>
          <p:nvPr/>
        </p:nvSpPr>
        <p:spPr>
          <a:xfrm>
            <a:off x="258995" y="2433652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3. Iniciar las actividades priorizadas en los planes de innovación de las rutas de aprendizaje y alianzas estratégicas ejecutadas durante 2016</a:t>
            </a:r>
            <a:endParaRPr lang="es-CO" sz="12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258995" y="3684300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5. Intercambiar el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10% </a:t>
            </a: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de las iniciativas documentadas a través de Saber Hacer Colombia con socios externos e internos</a:t>
            </a:r>
          </a:p>
        </p:txBody>
      </p:sp>
      <p:sp>
        <p:nvSpPr>
          <p:cNvPr id="237" name="Shape 237"/>
          <p:cNvSpPr/>
          <p:nvPr/>
        </p:nvSpPr>
        <p:spPr>
          <a:xfrm>
            <a:off x="258995" y="1155708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1. Ejecutar el 100% de los recursos asignados al FOCAI y a los proyectos de inversión </a:t>
            </a:r>
          </a:p>
        </p:txBody>
      </p:sp>
      <p:sp>
        <p:nvSpPr>
          <p:cNvPr id="238" name="Shape 238"/>
          <p:cNvSpPr/>
          <p:nvPr/>
        </p:nvSpPr>
        <p:spPr>
          <a:xfrm>
            <a:off x="258995" y="1771648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2. Diseñar y poner en marcha un programa de cursos que enriquezca la oferta de cooperación de Colombia</a:t>
            </a:r>
          </a:p>
        </p:txBody>
      </p:sp>
      <p:sp>
        <p:nvSpPr>
          <p:cNvPr id="239" name="Shape 239"/>
          <p:cNvSpPr/>
          <p:nvPr/>
        </p:nvSpPr>
        <p:spPr>
          <a:xfrm>
            <a:off x="249551" y="4316448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6. Incorporar el modelo de agregación de valor al 20% de los proyectos formulados en el 2017 </a:t>
            </a:r>
          </a:p>
        </p:txBody>
      </p:sp>
      <p:sp>
        <p:nvSpPr>
          <p:cNvPr id="240" name="Shape 240"/>
          <p:cNvSpPr/>
          <p:nvPr/>
        </p:nvSpPr>
        <p:spPr>
          <a:xfrm>
            <a:off x="258995" y="4948598"/>
            <a:ext cx="5590800" cy="61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7. Al menos el 80% de los proyectos presentados a mecanismos e instancias de Cooperación Sur-Sur priorizadas, son aprobados.</a:t>
            </a:r>
          </a:p>
        </p:txBody>
      </p:sp>
      <p:sp>
        <p:nvSpPr>
          <p:cNvPr id="241" name="Shape 241"/>
          <p:cNvSpPr/>
          <p:nvPr/>
        </p:nvSpPr>
        <p:spPr>
          <a:xfrm>
            <a:off x="249549" y="728448"/>
            <a:ext cx="5600245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256450" y="665793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573615" y="590550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9239762" y="1233209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9239762" y="1866468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9232925" y="2472421"/>
            <a:ext cx="754362" cy="327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9239762" y="3129653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9195207" y="3786051"/>
            <a:ext cx="829798" cy="2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9239762" y="4393949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9239762" y="5116099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7059026" y="1233209"/>
            <a:ext cx="81475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20,35%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7144470" y="1866468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7160335" y="2497505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7160335" y="3129653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7035941" y="3761801"/>
            <a:ext cx="860927" cy="252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16,7%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7160335" y="439394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7160335" y="511609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859863" y="128170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6859863" y="1914968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6859863" y="2546005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6859863" y="3178153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6859863" y="381030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6859863" y="516459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59863" y="444244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44"/>
          <p:cNvSpPr txBox="1"/>
          <p:nvPr/>
        </p:nvSpPr>
        <p:spPr>
          <a:xfrm>
            <a:off x="9239762" y="1866468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51"/>
          <p:cNvSpPr txBox="1"/>
          <p:nvPr/>
        </p:nvSpPr>
        <p:spPr>
          <a:xfrm>
            <a:off x="7059026" y="1866468"/>
            <a:ext cx="81475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258"/>
          <p:cNvSpPr/>
          <p:nvPr/>
        </p:nvSpPr>
        <p:spPr>
          <a:xfrm>
            <a:off x="8964123" y="128170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259"/>
          <p:cNvSpPr/>
          <p:nvPr/>
        </p:nvSpPr>
        <p:spPr>
          <a:xfrm>
            <a:off x="8964123" y="191496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260"/>
          <p:cNvSpPr/>
          <p:nvPr/>
        </p:nvSpPr>
        <p:spPr>
          <a:xfrm>
            <a:off x="8964123" y="2546005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261"/>
          <p:cNvSpPr/>
          <p:nvPr/>
        </p:nvSpPr>
        <p:spPr>
          <a:xfrm>
            <a:off x="8964123" y="317815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262"/>
          <p:cNvSpPr/>
          <p:nvPr/>
        </p:nvSpPr>
        <p:spPr>
          <a:xfrm>
            <a:off x="8964123" y="381030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263"/>
          <p:cNvSpPr/>
          <p:nvPr/>
        </p:nvSpPr>
        <p:spPr>
          <a:xfrm>
            <a:off x="8964123" y="5164599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264"/>
          <p:cNvSpPr/>
          <p:nvPr/>
        </p:nvSpPr>
        <p:spPr>
          <a:xfrm>
            <a:off x="8964123" y="444244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89"/>
          <p:cNvSpPr txBox="1"/>
          <p:nvPr/>
        </p:nvSpPr>
        <p:spPr>
          <a:xfrm>
            <a:off x="4920145" y="125948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67,59%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Shape 215"/>
          <p:cNvSpPr/>
          <p:nvPr/>
        </p:nvSpPr>
        <p:spPr>
          <a:xfrm>
            <a:off x="4789467" y="15749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4675327" y="33749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Shape 269"/>
          <p:cNvGrpSpPr/>
          <p:nvPr/>
        </p:nvGrpSpPr>
        <p:grpSpPr>
          <a:xfrm>
            <a:off x="66102" y="65315"/>
            <a:ext cx="3874525" cy="574351"/>
            <a:chOff x="818779" y="497695"/>
            <a:chExt cx="12916776" cy="1914508"/>
          </a:xfrm>
        </p:grpSpPr>
        <p:pic>
          <p:nvPicPr>
            <p:cNvPr id="270" name="Shape 2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779" y="497695"/>
              <a:ext cx="8000821" cy="1284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Shape 271"/>
            <p:cNvSpPr/>
            <p:nvPr/>
          </p:nvSpPr>
          <p:spPr>
            <a:xfrm>
              <a:off x="2582973" y="1488873"/>
              <a:ext cx="11152582" cy="923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200" i="1" dirty="0">
                  <a:solidFill>
                    <a:srgbClr val="009999"/>
                  </a:solidFill>
                  <a:latin typeface="Calibri"/>
                  <a:ea typeface="Calibri"/>
                  <a:cs typeface="Calibri"/>
                  <a:sym typeface="Calibri"/>
                </a:rPr>
                <a:t>los resultados de la Cooperación Internacional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271322" y="2742036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3. Entregar 5 publicaciones de análisis sobre las grandes apuestas de APC-Colombia y que cumplan con las características del formato de control.</a:t>
            </a:r>
          </a:p>
        </p:txBody>
      </p:sp>
      <p:sp>
        <p:nvSpPr>
          <p:cNvPr id="274" name="Shape 274"/>
          <p:cNvSpPr/>
          <p:nvPr/>
        </p:nvSpPr>
        <p:spPr>
          <a:xfrm>
            <a:off x="271322" y="2078080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2. Gestionar 220 notas que mencionen a APC-Colombia en medios de Comunicación.</a:t>
            </a:r>
          </a:p>
        </p:txBody>
      </p:sp>
      <p:sp>
        <p:nvSpPr>
          <p:cNvPr id="275" name="Shape 275"/>
          <p:cNvSpPr/>
          <p:nvPr/>
        </p:nvSpPr>
        <p:spPr>
          <a:xfrm>
            <a:off x="271322" y="4076084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5. Monitorear el 100% de menciones que hacen nuestros aliados sobre APC-Colombia</a:t>
            </a:r>
          </a:p>
        </p:txBody>
      </p:sp>
      <p:sp>
        <p:nvSpPr>
          <p:cNvPr id="276" name="Shape 276"/>
          <p:cNvSpPr/>
          <p:nvPr/>
        </p:nvSpPr>
        <p:spPr>
          <a:xfrm>
            <a:off x="271322" y="4740039"/>
            <a:ext cx="5590800" cy="53478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6. El 50% de las páginas vistas del sitio web, corresponden a contenidos publicados que apoyan la </a:t>
            </a:r>
            <a:r>
              <a:rPr lang="es-CO" sz="1200" dirty="0" err="1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visibilización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 de las grandes apuestas de APC-Colombia</a:t>
            </a:r>
          </a:p>
        </p:txBody>
      </p:sp>
      <p:sp>
        <p:nvSpPr>
          <p:cNvPr id="277" name="Shape 277"/>
          <p:cNvSpPr/>
          <p:nvPr/>
        </p:nvSpPr>
        <p:spPr>
          <a:xfrm>
            <a:off x="271322" y="1414124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1. Implementar el </a:t>
            </a:r>
            <a:r>
              <a:rPr lang="es-CO" sz="1200" dirty="0" smtClean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70% </a:t>
            </a: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del Sistema de Información de Cooperación Internacional – CICLOPE.</a:t>
            </a:r>
          </a:p>
        </p:txBody>
      </p:sp>
      <p:sp>
        <p:nvSpPr>
          <p:cNvPr id="278" name="Shape 278"/>
          <p:cNvSpPr/>
          <p:nvPr/>
        </p:nvSpPr>
        <p:spPr>
          <a:xfrm>
            <a:off x="271322" y="818612"/>
            <a:ext cx="5590800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359044" y="755956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849635" y="755956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9515782" y="1491625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42.4%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9515782" y="216034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63,3%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9515782" y="283865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61,7%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9515782" y="4155333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9531789" y="4868932"/>
            <a:ext cx="70867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7201708" y="1491625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44%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7171101" y="2160342"/>
            <a:ext cx="67335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288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7201708" y="2838652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171101" y="4155333"/>
            <a:ext cx="67335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7159292" y="4868932"/>
            <a:ext cx="69697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6968310" y="1540125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6968310" y="220884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6968310" y="2887152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6968310" y="42038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6968310" y="491743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293"/>
          <p:cNvSpPr/>
          <p:nvPr/>
        </p:nvSpPr>
        <p:spPr>
          <a:xfrm>
            <a:off x="9163454" y="1540125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294"/>
          <p:cNvSpPr/>
          <p:nvPr/>
        </p:nvSpPr>
        <p:spPr>
          <a:xfrm>
            <a:off x="9163454" y="220884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295"/>
          <p:cNvSpPr/>
          <p:nvPr/>
        </p:nvSpPr>
        <p:spPr>
          <a:xfrm>
            <a:off x="9163454" y="28871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97"/>
          <p:cNvSpPr/>
          <p:nvPr/>
        </p:nvSpPr>
        <p:spPr>
          <a:xfrm>
            <a:off x="9163454" y="420383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298"/>
          <p:cNvSpPr/>
          <p:nvPr/>
        </p:nvSpPr>
        <p:spPr>
          <a:xfrm>
            <a:off x="9163454" y="491743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276"/>
          <p:cNvSpPr/>
          <p:nvPr/>
        </p:nvSpPr>
        <p:spPr>
          <a:xfrm>
            <a:off x="271322" y="3348067"/>
            <a:ext cx="5590800" cy="53478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4</a:t>
            </a:r>
            <a:r>
              <a:rPr lang="es-CO" sz="1200" dirty="0" smtClean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. Llegar a  108 500 interacciones en Facebook y 50% en tasa de interacción en twitter </a:t>
            </a:r>
            <a:endParaRPr lang="es-CO" sz="1200" dirty="0">
              <a:solidFill>
                <a:srgbClr val="32989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" name="Shape 291"/>
          <p:cNvSpPr txBox="1"/>
          <p:nvPr/>
        </p:nvSpPr>
        <p:spPr>
          <a:xfrm>
            <a:off x="7171101" y="3402777"/>
            <a:ext cx="67335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297"/>
          <p:cNvSpPr/>
          <p:nvPr/>
        </p:nvSpPr>
        <p:spPr>
          <a:xfrm>
            <a:off x="6968310" y="3451277"/>
            <a:ext cx="179742" cy="1799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297"/>
          <p:cNvSpPr/>
          <p:nvPr/>
        </p:nvSpPr>
        <p:spPr>
          <a:xfrm>
            <a:off x="9163454" y="345127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291"/>
          <p:cNvSpPr txBox="1"/>
          <p:nvPr/>
        </p:nvSpPr>
        <p:spPr>
          <a:xfrm>
            <a:off x="9515782" y="3402777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72.5 %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189"/>
          <p:cNvSpPr txBox="1"/>
          <p:nvPr/>
        </p:nvSpPr>
        <p:spPr>
          <a:xfrm>
            <a:off x="4920145" y="125948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65,67%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7" name="Shape 215"/>
          <p:cNvSpPr/>
          <p:nvPr/>
        </p:nvSpPr>
        <p:spPr>
          <a:xfrm>
            <a:off x="4789467" y="15749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4675327" y="33749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Shape 303"/>
          <p:cNvGrpSpPr/>
          <p:nvPr/>
        </p:nvGrpSpPr>
        <p:grpSpPr>
          <a:xfrm>
            <a:off x="11671" y="920"/>
            <a:ext cx="3150794" cy="717608"/>
            <a:chOff x="609747" y="164907"/>
            <a:chExt cx="12596703" cy="2868564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260436" y="1218284"/>
            <a:ext cx="5590800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1. Implementar 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7 proyectos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alineados con la estrategia GEL*</a:t>
            </a:r>
          </a:p>
        </p:txBody>
      </p:sp>
      <p:sp>
        <p:nvSpPr>
          <p:cNvPr id="307" name="Shape 307"/>
          <p:cNvSpPr/>
          <p:nvPr/>
        </p:nvSpPr>
        <p:spPr>
          <a:xfrm>
            <a:off x="260436" y="2204127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3. Atender oportunamente el 80% de las solicitudes de insumos y servicios requeridos 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a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la coordinación administrativa.</a:t>
            </a:r>
          </a:p>
        </p:txBody>
      </p:sp>
      <p:sp>
        <p:nvSpPr>
          <p:cNvPr id="308" name="Shape 308"/>
          <p:cNvSpPr/>
          <p:nvPr/>
        </p:nvSpPr>
        <p:spPr>
          <a:xfrm>
            <a:off x="260436" y="1711206"/>
            <a:ext cx="5590800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. El 100% del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istema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de Gestión Documental 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estructurado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260436" y="2841048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4. Evaluar el Sistema de Control Interno de APC-Colombia, orientado a la entrega oportuna de información para la mejora continua</a:t>
            </a:r>
          </a:p>
        </p:txBody>
      </p:sp>
      <p:sp>
        <p:nvSpPr>
          <p:cNvPr id="312" name="Shape 312"/>
          <p:cNvSpPr/>
          <p:nvPr/>
        </p:nvSpPr>
        <p:spPr>
          <a:xfrm>
            <a:off x="260436" y="4114891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La formulación y seguimiento del 100% de los planes de acción de APC-Colombia está orientada a resultados</a:t>
            </a:r>
          </a:p>
        </p:txBody>
      </p:sp>
      <p:sp>
        <p:nvSpPr>
          <p:cNvPr id="313" name="Shape 313"/>
          <p:cNvSpPr/>
          <p:nvPr/>
        </p:nvSpPr>
        <p:spPr>
          <a:xfrm>
            <a:off x="260436" y="4751813"/>
            <a:ext cx="5590800" cy="288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Diseñar e implementar el acuerdo de servicios contractuales</a:t>
            </a:r>
          </a:p>
        </p:txBody>
      </p:sp>
      <p:sp>
        <p:nvSpPr>
          <p:cNvPr id="315" name="Shape 315"/>
          <p:cNvSpPr/>
          <p:nvPr/>
        </p:nvSpPr>
        <p:spPr>
          <a:xfrm>
            <a:off x="260436" y="747233"/>
            <a:ext cx="5590800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4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4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393768" y="684578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860521" y="60933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9466932" y="1243715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44,6%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9508408" y="1730152"/>
            <a:ext cx="77720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63,8%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9526668" y="2285893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9526668" y="2930822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9485207" y="4195787"/>
            <a:ext cx="82361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9526668" y="478046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7274425" y="1730152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7174459" y="2285893"/>
            <a:ext cx="81207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91,34%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7256151" y="2934159"/>
            <a:ext cx="648687" cy="270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7256151" y="4195787"/>
            <a:ext cx="64868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s-CO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7210150" y="478046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7034134" y="1778652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7034134" y="233439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7034134" y="297932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7034134" y="482896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7034134" y="1272285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7274425" y="1223785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7034155" y="4244286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33"/>
          <p:cNvSpPr/>
          <p:nvPr/>
        </p:nvSpPr>
        <p:spPr>
          <a:xfrm>
            <a:off x="9191177" y="177865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34"/>
          <p:cNvSpPr/>
          <p:nvPr/>
        </p:nvSpPr>
        <p:spPr>
          <a:xfrm>
            <a:off x="9191177" y="233439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35"/>
          <p:cNvSpPr/>
          <p:nvPr/>
        </p:nvSpPr>
        <p:spPr>
          <a:xfrm>
            <a:off x="9191177" y="2979322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338"/>
          <p:cNvSpPr/>
          <p:nvPr/>
        </p:nvSpPr>
        <p:spPr>
          <a:xfrm>
            <a:off x="9191177" y="4828964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339"/>
          <p:cNvSpPr/>
          <p:nvPr/>
        </p:nvSpPr>
        <p:spPr>
          <a:xfrm>
            <a:off x="9191177" y="1272285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341"/>
          <p:cNvSpPr/>
          <p:nvPr/>
        </p:nvSpPr>
        <p:spPr>
          <a:xfrm>
            <a:off x="9191198" y="4244286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309"/>
          <p:cNvSpPr/>
          <p:nvPr/>
        </p:nvSpPr>
        <p:spPr>
          <a:xfrm>
            <a:off x="263372" y="3477970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. Informe de auditoria externo de seguimiento con cero no conformidades </a:t>
            </a:r>
            <a:endParaRPr lang="es-CO" sz="1200" dirty="0">
              <a:solidFill>
                <a:srgbClr val="7030A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" name="Shape 321"/>
          <p:cNvSpPr txBox="1"/>
          <p:nvPr/>
        </p:nvSpPr>
        <p:spPr>
          <a:xfrm>
            <a:off x="9526668" y="3578378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42.8%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328"/>
          <p:cNvSpPr txBox="1"/>
          <p:nvPr/>
        </p:nvSpPr>
        <p:spPr>
          <a:xfrm>
            <a:off x="7256151" y="3581715"/>
            <a:ext cx="648687" cy="270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0" name="Shape 335"/>
          <p:cNvSpPr/>
          <p:nvPr/>
        </p:nvSpPr>
        <p:spPr>
          <a:xfrm>
            <a:off x="7034134" y="362687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335"/>
          <p:cNvSpPr/>
          <p:nvPr/>
        </p:nvSpPr>
        <p:spPr>
          <a:xfrm>
            <a:off x="9191177" y="3626878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189"/>
          <p:cNvSpPr txBox="1"/>
          <p:nvPr/>
        </p:nvSpPr>
        <p:spPr>
          <a:xfrm>
            <a:off x="4920145" y="137523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51,14%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Shape 215"/>
          <p:cNvSpPr/>
          <p:nvPr/>
        </p:nvSpPr>
        <p:spPr>
          <a:xfrm>
            <a:off x="4789467" y="16906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4675327" y="33749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66101" y="32016"/>
            <a:ext cx="3150794" cy="717608"/>
            <a:chOff x="609747" y="164907"/>
            <a:chExt cx="12596703" cy="2868564"/>
          </a:xfrm>
        </p:grpSpPr>
        <p:pic>
          <p:nvPicPr>
            <p:cNvPr id="347" name="Shape 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Shape 348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49" name="Shape 349"/>
          <p:cNvSpPr/>
          <p:nvPr/>
        </p:nvSpPr>
        <p:spPr>
          <a:xfrm>
            <a:off x="207840" y="3032412"/>
            <a:ext cx="5590800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11.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Plan Institucional de Capacitación que maximiza la idoneidad de por lo menos el 70% de la población objetivo es formulado e implementado </a:t>
            </a:r>
          </a:p>
        </p:txBody>
      </p:sp>
      <p:sp>
        <p:nvSpPr>
          <p:cNvPr id="350" name="Shape 350"/>
          <p:cNvSpPr/>
          <p:nvPr/>
        </p:nvSpPr>
        <p:spPr>
          <a:xfrm>
            <a:off x="207840" y="3629572"/>
            <a:ext cx="5590800" cy="324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12.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Sistema de Administración Integral de Talento Humano implementado</a:t>
            </a:r>
          </a:p>
        </p:txBody>
      </p:sp>
      <p:sp>
        <p:nvSpPr>
          <p:cNvPr id="351" name="Shape 351"/>
          <p:cNvSpPr/>
          <p:nvPr/>
        </p:nvSpPr>
        <p:spPr>
          <a:xfrm>
            <a:off x="207840" y="4692899"/>
            <a:ext cx="5590800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14.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Plan de estímulos e incentivos (PEI) 2017 formulado e implementado para fortalecer el sentido de pertenencia</a:t>
            </a:r>
          </a:p>
        </p:txBody>
      </p:sp>
      <p:sp>
        <p:nvSpPr>
          <p:cNvPr id="352" name="Shape 352"/>
          <p:cNvSpPr/>
          <p:nvPr/>
        </p:nvSpPr>
        <p:spPr>
          <a:xfrm>
            <a:off x="207840" y="4171118"/>
            <a:ext cx="5590800" cy="324000"/>
          </a:xfrm>
          <a:prstGeom prst="roundRect">
            <a:avLst>
              <a:gd name="adj" fmla="val 10425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13.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Sistema de Gestión de Seguridad y Salud en el Trabajo implementado</a:t>
            </a:r>
          </a:p>
        </p:txBody>
      </p:sp>
      <p:sp>
        <p:nvSpPr>
          <p:cNvPr id="353" name="Shape 353"/>
          <p:cNvSpPr/>
          <p:nvPr/>
        </p:nvSpPr>
        <p:spPr>
          <a:xfrm>
            <a:off x="207840" y="2412677"/>
            <a:ext cx="5590800" cy="396000"/>
          </a:xfrm>
          <a:prstGeom prst="roundRect">
            <a:avLst>
              <a:gd name="adj" fmla="val 14991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10.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Implementar un mecanismo de seguimiento financiero orientado a optimizar la ejecución presupuestal de la Agencia</a:t>
            </a:r>
          </a:p>
        </p:txBody>
      </p:sp>
      <p:sp>
        <p:nvSpPr>
          <p:cNvPr id="355" name="Shape 355"/>
          <p:cNvSpPr/>
          <p:nvPr/>
        </p:nvSpPr>
        <p:spPr>
          <a:xfrm>
            <a:off x="207840" y="1225160"/>
            <a:ext cx="5590800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Manual de políticas contables bajo el nuevo marco normativo 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NICSP*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elaborado</a:t>
            </a:r>
          </a:p>
        </p:txBody>
      </p:sp>
      <p:sp>
        <p:nvSpPr>
          <p:cNvPr id="356" name="Shape 356"/>
          <p:cNvSpPr/>
          <p:nvPr/>
        </p:nvSpPr>
        <p:spPr>
          <a:xfrm>
            <a:off x="207840" y="1806868"/>
            <a:ext cx="5590800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9</a:t>
            </a:r>
            <a:r>
              <a:rPr lang="es-CO" sz="1200" dirty="0" smtClean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Documentación de gestión financiera y contable actualizada para mejorar la calidad de la información financiera y contable</a:t>
            </a:r>
          </a:p>
        </p:txBody>
      </p:sp>
      <p:sp>
        <p:nvSpPr>
          <p:cNvPr id="357" name="Shape 357"/>
          <p:cNvSpPr/>
          <p:nvPr/>
        </p:nvSpPr>
        <p:spPr>
          <a:xfrm>
            <a:off x="2727645" y="6347164"/>
            <a:ext cx="470731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s-C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NICSP: Normas Internacionales de Contabilidad para el Sector </a:t>
            </a:r>
            <a:r>
              <a:rPr lang="es-C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lang="es-CO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07840" y="773360"/>
            <a:ext cx="5590800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416915" y="710705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913117" y="635462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9572728" y="1284661"/>
            <a:ext cx="75376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22.5%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9579264" y="1901094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9579264" y="2495328"/>
            <a:ext cx="7406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39,9%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9537803" y="3115112"/>
            <a:ext cx="823611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60,40%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9592878" y="3687847"/>
            <a:ext cx="71346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53,3%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9537803" y="4206243"/>
            <a:ext cx="823611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50,5%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9579348" y="4764024"/>
            <a:ext cx="74052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7279744" y="1901143"/>
            <a:ext cx="56229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7123379" y="2495377"/>
            <a:ext cx="87502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6941509" y="1949594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6941530" y="2543827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6941530" y="1333160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7279744" y="1284710"/>
            <a:ext cx="56229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</a:p>
        </p:txBody>
      </p:sp>
      <p:sp>
        <p:nvSpPr>
          <p:cNvPr id="375" name="Shape 375"/>
          <p:cNvSpPr/>
          <p:nvPr/>
        </p:nvSpPr>
        <p:spPr>
          <a:xfrm>
            <a:off x="6941530" y="4254693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7262930" y="3115112"/>
            <a:ext cx="595927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37%</a:t>
            </a:r>
            <a:endParaRPr lang="es-CO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6941530" y="3163562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123379" y="4206243"/>
            <a:ext cx="87502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7262930" y="4764024"/>
            <a:ext cx="595927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6941530" y="4812474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6941530" y="3736297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7262930" y="3687847"/>
            <a:ext cx="595927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371"/>
          <p:cNvSpPr/>
          <p:nvPr/>
        </p:nvSpPr>
        <p:spPr>
          <a:xfrm>
            <a:off x="9274382" y="1949594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372"/>
          <p:cNvSpPr/>
          <p:nvPr/>
        </p:nvSpPr>
        <p:spPr>
          <a:xfrm>
            <a:off x="9274403" y="2543827"/>
            <a:ext cx="1797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373"/>
          <p:cNvSpPr/>
          <p:nvPr/>
        </p:nvSpPr>
        <p:spPr>
          <a:xfrm>
            <a:off x="9274403" y="1333160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375"/>
          <p:cNvSpPr/>
          <p:nvPr/>
        </p:nvSpPr>
        <p:spPr>
          <a:xfrm>
            <a:off x="9274403" y="425469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377"/>
          <p:cNvSpPr/>
          <p:nvPr/>
        </p:nvSpPr>
        <p:spPr>
          <a:xfrm>
            <a:off x="9274403" y="3163562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380"/>
          <p:cNvSpPr/>
          <p:nvPr/>
        </p:nvSpPr>
        <p:spPr>
          <a:xfrm>
            <a:off x="9274403" y="4812474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381"/>
          <p:cNvSpPr/>
          <p:nvPr/>
        </p:nvSpPr>
        <p:spPr>
          <a:xfrm>
            <a:off x="9274403" y="3736297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189"/>
          <p:cNvSpPr txBox="1"/>
          <p:nvPr/>
        </p:nvSpPr>
        <p:spPr>
          <a:xfrm>
            <a:off x="4920145" y="183823"/>
            <a:ext cx="1364294" cy="1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s-CO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51,14%</a:t>
            </a:r>
            <a:endParaRPr lang="es-CO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Shape 215"/>
          <p:cNvSpPr/>
          <p:nvPr/>
        </p:nvSpPr>
        <p:spPr>
          <a:xfrm>
            <a:off x="4789467" y="21536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4675327" y="360640"/>
            <a:ext cx="1540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s-C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</a:t>
            </a:r>
            <a:r>
              <a:rPr lang="es-CO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gestión</a:t>
            </a:r>
            <a:endParaRPr lang="es-CO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892</Words>
  <Application>Microsoft Office PowerPoint</Application>
  <PresentationFormat>Panorámica</PresentationFormat>
  <Paragraphs>138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Arimo</vt:lpstr>
      <vt:lpstr>Overlock</vt:lpstr>
      <vt:lpstr>Arial</vt:lpstr>
      <vt:lpstr>Berlin Sans FB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Pasante DCI</dc:creator>
  <cp:lastModifiedBy>Fredy Alayon Garcia</cp:lastModifiedBy>
  <cp:revision>70</cp:revision>
  <cp:lastPrinted>2017-08-17T21:28:30Z</cp:lastPrinted>
  <dcterms:modified xsi:type="dcterms:W3CDTF">2017-08-24T21:08:35Z</dcterms:modified>
</cp:coreProperties>
</file>